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63" r:id="rId2"/>
    <p:sldId id="264" r:id="rId3"/>
    <p:sldId id="269" r:id="rId4"/>
    <p:sldId id="265" r:id="rId5"/>
    <p:sldId id="257" r:id="rId6"/>
    <p:sldId id="294" r:id="rId7"/>
    <p:sldId id="270" r:id="rId8"/>
    <p:sldId id="276" r:id="rId9"/>
    <p:sldId id="259" r:id="rId10"/>
    <p:sldId id="292" r:id="rId11"/>
    <p:sldId id="302" r:id="rId12"/>
    <p:sldId id="287" r:id="rId13"/>
    <p:sldId id="268" r:id="rId14"/>
    <p:sldId id="309" r:id="rId15"/>
    <p:sldId id="300" r:id="rId16"/>
    <p:sldId id="314" r:id="rId17"/>
    <p:sldId id="301" r:id="rId18"/>
    <p:sldId id="275" r:id="rId19"/>
    <p:sldId id="319" r:id="rId20"/>
    <p:sldId id="286" r:id="rId21"/>
    <p:sldId id="291" r:id="rId22"/>
    <p:sldId id="295" r:id="rId23"/>
    <p:sldId id="282" r:id="rId24"/>
    <p:sldId id="305" r:id="rId25"/>
    <p:sldId id="315" r:id="rId26"/>
    <p:sldId id="284" r:id="rId27"/>
    <p:sldId id="273" r:id="rId28"/>
    <p:sldId id="267" r:id="rId2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 horzBarState="maximized">
    <p:restoredLeft sz="34559" autoAdjust="0"/>
    <p:restoredTop sz="86323" autoAdjust="0"/>
  </p:normalViewPr>
  <p:slideViewPr>
    <p:cSldViewPr>
      <p:cViewPr>
        <p:scale>
          <a:sx n="81" d="100"/>
          <a:sy n="81" d="100"/>
        </p:scale>
        <p:origin x="-822" y="-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58" y="21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8346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562061-D98B-4D6C-8FF0-5DCF24C7B76F}" type="datetimeFigureOut">
              <a:rPr lang="ru-RU" smtClean="0"/>
              <a:pPr/>
              <a:t>06.10.2016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C2BFB-E484-45C1-8D3F-1A2A38EC717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797770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C2BFB-E484-45C1-8D3F-1A2A38EC7179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805835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A1CAF-4893-4C0F-A594-01F75B400323}" type="datetimeFigureOut">
              <a:rPr lang="ru-RU" smtClean="0"/>
              <a:pPr/>
              <a:t>06.10.2016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62B48-CE76-4A27-A2C0-D0DE08D11DC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A1CAF-4893-4C0F-A594-01F75B400323}" type="datetimeFigureOut">
              <a:rPr lang="ru-RU" smtClean="0"/>
              <a:pPr/>
              <a:t>06.10.2016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62B48-CE76-4A27-A2C0-D0DE08D11DC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A1CAF-4893-4C0F-A594-01F75B400323}" type="datetimeFigureOut">
              <a:rPr lang="ru-RU" smtClean="0"/>
              <a:pPr/>
              <a:t>06.10.2016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62B48-CE76-4A27-A2C0-D0DE08D11DC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A1CAF-4893-4C0F-A594-01F75B400323}" type="datetimeFigureOut">
              <a:rPr lang="ru-RU" smtClean="0"/>
              <a:pPr/>
              <a:t>06.10.2016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62B48-CE76-4A27-A2C0-D0DE08D11DC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A1CAF-4893-4C0F-A594-01F75B400323}" type="datetimeFigureOut">
              <a:rPr lang="ru-RU" smtClean="0"/>
              <a:pPr/>
              <a:t>06.10.2016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62B48-CE76-4A27-A2C0-D0DE08D11DC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A1CAF-4893-4C0F-A594-01F75B400323}" type="datetimeFigureOut">
              <a:rPr lang="ru-RU" smtClean="0"/>
              <a:pPr/>
              <a:t>06.10.2016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62B48-CE76-4A27-A2C0-D0DE08D11DC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A1CAF-4893-4C0F-A594-01F75B400323}" type="datetimeFigureOut">
              <a:rPr lang="ru-RU" smtClean="0"/>
              <a:pPr/>
              <a:t>06.10.2016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62B48-CE76-4A27-A2C0-D0DE08D11DC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A1CAF-4893-4C0F-A594-01F75B400323}" type="datetimeFigureOut">
              <a:rPr lang="ru-RU" smtClean="0"/>
              <a:pPr/>
              <a:t>06.10.2016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62B48-CE76-4A27-A2C0-D0DE08D11DC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A1CAF-4893-4C0F-A594-01F75B400323}" type="datetimeFigureOut">
              <a:rPr lang="ru-RU" smtClean="0"/>
              <a:pPr/>
              <a:t>06.10.2016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62B48-CE76-4A27-A2C0-D0DE08D11DC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A1CAF-4893-4C0F-A594-01F75B400323}" type="datetimeFigureOut">
              <a:rPr lang="ru-RU" smtClean="0"/>
              <a:pPr/>
              <a:t>06.10.2016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62B48-CE76-4A27-A2C0-D0DE08D11DC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A1CAF-4893-4C0F-A594-01F75B400323}" type="datetimeFigureOut">
              <a:rPr lang="ru-RU" smtClean="0"/>
              <a:pPr/>
              <a:t>06.10.2016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62B48-CE76-4A27-A2C0-D0DE08D11DC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0">
              <a:schemeClr val="accent1">
                <a:tint val="66000"/>
                <a:satMod val="160000"/>
              </a:schemeClr>
            </a:gs>
            <a:gs pos="0">
              <a:schemeClr val="accent1">
                <a:tint val="66000"/>
                <a:satMod val="160000"/>
              </a:schemeClr>
            </a:gs>
            <a:gs pos="0">
              <a:schemeClr val="accent1">
                <a:tint val="66000"/>
                <a:satMod val="160000"/>
              </a:schemeClr>
            </a:gs>
            <a:gs pos="0">
              <a:schemeClr val="accent1">
                <a:tint val="66000"/>
                <a:satMod val="160000"/>
              </a:schemeClr>
            </a:gs>
            <a:gs pos="0">
              <a:schemeClr val="accent1">
                <a:tint val="66000"/>
                <a:satMod val="160000"/>
              </a:schemeClr>
            </a:gs>
            <a:gs pos="0">
              <a:schemeClr val="accent1">
                <a:tint val="66000"/>
                <a:satMod val="160000"/>
              </a:schemeClr>
            </a:gs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A1CAF-4893-4C0F-A594-01F75B400323}" type="datetimeFigureOut">
              <a:rPr lang="ru-RU" smtClean="0"/>
              <a:pPr/>
              <a:t>06.10.2016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962B48-CE76-4A27-A2C0-D0DE08D11DCF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rina\Desktop\School2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>
          <a:xfrm>
            <a:off x="1852464" y="620688"/>
            <a:ext cx="576064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60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Число </a:t>
            </a:r>
            <a:r>
              <a:rPr lang="uk-UA" sz="60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і цифра 5</a:t>
            </a:r>
            <a:endParaRPr lang="ru-RU" sz="60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5" name="Picture 2" descr="http://i044.radikal.ru/1109/ae/4cb098c527cc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07904" y="1524780"/>
            <a:ext cx="1964068" cy="255229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214546" y="4071942"/>
            <a:ext cx="4934364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uk-UA" sz="6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Склад числа 5</a:t>
            </a:r>
            <a:endParaRPr lang="ru-RU" sz="60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Прямоугольник 4"/>
          <p:cNvSpPr/>
          <p:nvPr/>
        </p:nvSpPr>
        <p:spPr>
          <a:xfrm>
            <a:off x="274416" y="491108"/>
            <a:ext cx="429758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Скільки</a:t>
            </a:r>
          </a:p>
          <a:p>
            <a:pPr algn="ctr"/>
            <a:r>
              <a:rPr lang="uk-UA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ведмедиків? </a:t>
            </a:r>
            <a:endParaRPr lang="ru-RU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536" y="3068960"/>
            <a:ext cx="377898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Скільки</a:t>
            </a:r>
          </a:p>
          <a:p>
            <a:pPr algn="ctr"/>
            <a:r>
              <a:rPr lang="uk-UA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метелик</a:t>
            </a:r>
            <a:r>
              <a:rPr lang="uk-UA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ів? </a:t>
            </a:r>
            <a:endParaRPr lang="ru-RU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3076" name="Picture 4" descr="http://galerey-room.ru/images/041323_138534200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-250545"/>
            <a:ext cx="2030498" cy="203049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img0.liveinternet.ru/images/attach/c/7/95/51/95051392_64175680_1284820867_1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76231" y="0"/>
            <a:ext cx="1467769" cy="13682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2000436" y="1779953"/>
            <a:ext cx="864096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115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5</a:t>
            </a:r>
            <a:endParaRPr lang="ru-RU" sz="115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991161" y="4376433"/>
            <a:ext cx="864096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115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4</a:t>
            </a:r>
            <a:endParaRPr lang="ru-RU" sz="115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76565" y="5805264"/>
            <a:ext cx="42389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Чого більше?</a:t>
            </a:r>
            <a:endParaRPr lang="ru-RU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9023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907704" y="980728"/>
            <a:ext cx="538234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/>
              <a:t>Чий </a:t>
            </a:r>
            <a:r>
              <a:rPr lang="ru-RU" sz="3200" dirty="0"/>
              <a:t>то хвостик </a:t>
            </a:r>
            <a:r>
              <a:rPr lang="ru-RU" sz="3200" dirty="0" err="1"/>
              <a:t>стирчить</a:t>
            </a:r>
            <a:r>
              <a:rPr lang="ru-RU" sz="3200" dirty="0"/>
              <a:t>?</a:t>
            </a:r>
          </a:p>
          <a:p>
            <a:r>
              <a:rPr lang="ru-RU" sz="3200" dirty="0"/>
              <a:t>Цифра </a:t>
            </a:r>
            <a:r>
              <a:rPr lang="ru-RU" sz="3200" dirty="0" err="1"/>
              <a:t>п’ять</a:t>
            </a:r>
            <a:r>
              <a:rPr lang="ru-RU" sz="3200" dirty="0"/>
              <a:t> до нас </a:t>
            </a:r>
            <a:r>
              <a:rPr lang="ru-RU" sz="3200" dirty="0" err="1"/>
              <a:t>спішить</a:t>
            </a:r>
            <a:r>
              <a:rPr lang="ru-RU" sz="3200" dirty="0"/>
              <a:t>!</a:t>
            </a:r>
          </a:p>
          <a:p>
            <a:r>
              <a:rPr lang="ru-RU" sz="3200" dirty="0"/>
              <a:t>Цифра </a:t>
            </a:r>
            <a:r>
              <a:rPr lang="ru-RU" sz="3200" dirty="0" err="1"/>
              <a:t>п’ять</a:t>
            </a:r>
            <a:r>
              <a:rPr lang="ru-RU" sz="3200" dirty="0"/>
              <a:t>, </a:t>
            </a:r>
            <a:r>
              <a:rPr lang="ru-RU" sz="3200" dirty="0" err="1"/>
              <a:t>або</a:t>
            </a:r>
            <a:r>
              <a:rPr lang="ru-RU" sz="3200" dirty="0"/>
              <a:t> </a:t>
            </a:r>
            <a:r>
              <a:rPr lang="ru-RU" sz="3200" dirty="0" err="1"/>
              <a:t>п’ятірка</a:t>
            </a:r>
            <a:r>
              <a:rPr lang="ru-RU" sz="3200" dirty="0"/>
              <a:t>,</a:t>
            </a:r>
          </a:p>
          <a:p>
            <a:r>
              <a:rPr lang="ru-RU" sz="3200" dirty="0"/>
              <a:t>З нею </a:t>
            </a:r>
            <a:r>
              <a:rPr lang="ru-RU" sz="3200" dirty="0" err="1"/>
              <a:t>здавна</a:t>
            </a:r>
            <a:r>
              <a:rPr lang="ru-RU" sz="3200" dirty="0"/>
              <a:t> дружить </a:t>
            </a:r>
            <a:r>
              <a:rPr lang="ru-RU" sz="3200" dirty="0" err="1"/>
              <a:t>зірка</a:t>
            </a:r>
            <a:r>
              <a:rPr lang="ru-RU" sz="3200" dirty="0"/>
              <a:t>:</a:t>
            </a:r>
          </a:p>
          <a:p>
            <a:r>
              <a:rPr lang="ru-RU" sz="3200" dirty="0" err="1"/>
              <a:t>П`ять</a:t>
            </a:r>
            <a:r>
              <a:rPr lang="ru-RU" sz="3200" dirty="0"/>
              <a:t> у </a:t>
            </a:r>
            <a:r>
              <a:rPr lang="ru-RU" sz="3200" dirty="0" err="1"/>
              <a:t>зірочки</a:t>
            </a:r>
            <a:r>
              <a:rPr lang="ru-RU" sz="3200" dirty="0"/>
              <a:t> </a:t>
            </a:r>
            <a:r>
              <a:rPr lang="ru-RU" sz="3200" dirty="0" err="1"/>
              <a:t>кінців</a:t>
            </a:r>
            <a:r>
              <a:rPr lang="ru-RU" sz="3200" dirty="0"/>
              <a:t>;</a:t>
            </a:r>
          </a:p>
          <a:p>
            <a:r>
              <a:rPr lang="ru-RU" sz="3200" dirty="0"/>
              <a:t>Є </a:t>
            </a:r>
            <a:r>
              <a:rPr lang="ru-RU" sz="3200" dirty="0" err="1"/>
              <a:t>п’ять</a:t>
            </a:r>
            <a:r>
              <a:rPr lang="ru-RU" sz="3200" dirty="0"/>
              <a:t> </a:t>
            </a:r>
            <a:r>
              <a:rPr lang="ru-RU" sz="3200" dirty="0" err="1"/>
              <a:t>пальців</a:t>
            </a:r>
            <a:r>
              <a:rPr lang="ru-RU" sz="3200" dirty="0"/>
              <a:t> на </a:t>
            </a:r>
            <a:r>
              <a:rPr lang="ru-RU" sz="3200" dirty="0" err="1"/>
              <a:t>руці</a:t>
            </a:r>
            <a:r>
              <a:rPr lang="ru-RU" sz="3200" dirty="0"/>
              <a:t>,</a:t>
            </a:r>
          </a:p>
          <a:p>
            <a:r>
              <a:rPr lang="ru-RU" sz="3200" dirty="0"/>
              <a:t>На </a:t>
            </a:r>
            <a:r>
              <a:rPr lang="ru-RU" sz="3200" dirty="0" err="1"/>
              <a:t>нозі</a:t>
            </a:r>
            <a:r>
              <a:rPr lang="ru-RU" sz="3200" dirty="0"/>
              <a:t> </a:t>
            </a:r>
            <a:r>
              <a:rPr lang="ru-RU" sz="3200" dirty="0" err="1"/>
              <a:t>також</a:t>
            </a:r>
            <a:r>
              <a:rPr lang="ru-RU" sz="3200" dirty="0"/>
              <a:t>, ось так!</a:t>
            </a:r>
          </a:p>
          <a:p>
            <a:r>
              <a:rPr lang="ru-RU" sz="3200" dirty="0" err="1"/>
              <a:t>П`ять</a:t>
            </a:r>
            <a:r>
              <a:rPr lang="ru-RU" sz="3200" dirty="0"/>
              <a:t> </a:t>
            </a:r>
            <a:r>
              <a:rPr lang="ru-RU" sz="3200" dirty="0" err="1"/>
              <a:t>копійок</a:t>
            </a:r>
            <a:r>
              <a:rPr lang="ru-RU" sz="3200" dirty="0"/>
              <a:t> – </a:t>
            </a:r>
            <a:r>
              <a:rPr lang="ru-RU" sz="3200" dirty="0" err="1"/>
              <a:t>це</a:t>
            </a:r>
            <a:r>
              <a:rPr lang="ru-RU" sz="3200" dirty="0"/>
              <a:t> </a:t>
            </a:r>
            <a:r>
              <a:rPr lang="ru-RU" sz="3200" dirty="0" err="1"/>
              <a:t>п’ятак</a:t>
            </a:r>
            <a:r>
              <a:rPr lang="ru-RU" sz="3200" dirty="0"/>
              <a:t>.</a:t>
            </a:r>
          </a:p>
        </p:txBody>
      </p:sp>
      <p:pic>
        <p:nvPicPr>
          <p:cNvPr id="1026" name="Picture 2" descr="http://logotipka.ru/images/stories/skachat_img/znaki_bukvy_cifry/5_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598" y="404664"/>
            <a:ext cx="3024336" cy="30243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 descr="http://img-fotki.yandex.ru/get/4137/47407354.a20/0_10c92e_1b36adfa_orig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48680"/>
            <a:ext cx="2058932" cy="2109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84" name="Picture 16" descr="http://cs622228.vk.me/v622228694/66b4/rXFWsqu2hIc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0192231">
            <a:off x="6266998" y="4115885"/>
            <a:ext cx="2985120" cy="2985120"/>
          </a:xfrm>
          <a:prstGeom prst="rect">
            <a:avLst/>
          </a:prstGeom>
          <a:noFill/>
        </p:spPr>
      </p:pic>
      <p:pic>
        <p:nvPicPr>
          <p:cNvPr id="32785" name="Picture 17" descr="C:\Documents and Settings\Администратор\Рабочий стол\98621949_4469187_12493199outlinedhappyfootprintcartooncharacter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0000"/>
          <a:stretch>
            <a:fillRect/>
          </a:stretch>
        </p:blipFill>
        <p:spPr bwMode="auto">
          <a:xfrm flipH="1">
            <a:off x="0" y="4210993"/>
            <a:ext cx="1764704" cy="2647007"/>
          </a:xfrm>
          <a:prstGeom prst="rect">
            <a:avLst/>
          </a:prstGeom>
          <a:noFill/>
        </p:spPr>
      </p:pic>
      <p:sp>
        <p:nvSpPr>
          <p:cNvPr id="14" name="Прямоугольник 13"/>
          <p:cNvSpPr/>
          <p:nvPr/>
        </p:nvSpPr>
        <p:spPr>
          <a:xfrm>
            <a:off x="2483768" y="0"/>
            <a:ext cx="43088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5400" b="1" cap="none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Чого</a:t>
            </a:r>
            <a:r>
              <a:rPr lang="ru-RU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ru-RU" sz="5400" b="1" cap="none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буває</a:t>
            </a:r>
            <a:r>
              <a:rPr lang="ru-RU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5?</a:t>
            </a:r>
            <a:endParaRPr lang="ru-RU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16" name="Рисунок 15" descr="http://www.anu.org.ua/Coinr_reg/5_a.jpg"/>
          <p:cNvPicPr/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0000" contrast="40000"/>
          </a:blip>
          <a:srcRect/>
          <a:stretch>
            <a:fillRect/>
          </a:stretch>
        </p:blipFill>
        <p:spPr bwMode="auto">
          <a:xfrm>
            <a:off x="3635896" y="4869160"/>
            <a:ext cx="2088232" cy="1988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29048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img0.liveinternet.ru/images/attach/c/7/94/900/94900902_large_vpravo_vlevovverh_vniz5_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0794" t="20678" r="10013" b="7163"/>
          <a:stretch/>
        </p:blipFill>
        <p:spPr bwMode="auto">
          <a:xfrm>
            <a:off x="467544" y="13676"/>
            <a:ext cx="8208912" cy="587158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5733256"/>
            <a:ext cx="9144000" cy="1125132"/>
          </a:xfrm>
        </p:spPr>
        <p:txBody>
          <a:bodyPr>
            <a:normAutofit/>
          </a:bodyPr>
          <a:lstStyle/>
          <a:p>
            <a:r>
              <a:rPr lang="uk-UA" sz="3200" dirty="0" smtClean="0">
                <a:latin typeface="+mn-lt"/>
                <a:cs typeface="Arial" panose="020B0604020202020204" pitchFamily="34" charset="0"/>
              </a:rPr>
              <a:t>Скільки всього машин? Яка з них їде направо, яка наліво? Яка машина їде до тебе, а які від тебе?</a:t>
            </a:r>
            <a:endParaRPr lang="ru-RU" sz="320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4787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http://tieplatz.files.wordpress.com/2012/03/imagebot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798863"/>
            <a:ext cx="9144000" cy="5142707"/>
          </a:xfrm>
          <a:prstGeom prst="rect">
            <a:avLst/>
          </a:prstGeom>
          <a:noFill/>
        </p:spPr>
      </p:pic>
      <p:sp>
        <p:nvSpPr>
          <p:cNvPr id="5" name="Прямоугольник 4"/>
          <p:cNvSpPr/>
          <p:nvPr/>
        </p:nvSpPr>
        <p:spPr>
          <a:xfrm>
            <a:off x="2267744" y="0"/>
            <a:ext cx="546284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/>
              <a:t>Мама-</a:t>
            </a:r>
            <a:r>
              <a:rPr lang="ru-RU" sz="3200" dirty="0" err="1" smtClean="0"/>
              <a:t>качечка</a:t>
            </a:r>
            <a:r>
              <a:rPr lang="ru-RU" sz="3200" dirty="0" smtClean="0"/>
              <a:t> </a:t>
            </a:r>
            <a:r>
              <a:rPr lang="ru-RU" sz="3200" dirty="0" err="1" smtClean="0"/>
              <a:t>пливе</a:t>
            </a:r>
            <a:endParaRPr lang="ru-RU" sz="3200" dirty="0" smtClean="0"/>
          </a:p>
          <a:p>
            <a:r>
              <a:rPr lang="ru-RU" sz="3200" dirty="0" err="1" smtClean="0"/>
              <a:t>Дитинчат</a:t>
            </a:r>
            <a:r>
              <a:rPr lang="ru-RU" sz="3200" dirty="0" smtClean="0"/>
              <a:t> за собою </a:t>
            </a:r>
            <a:r>
              <a:rPr lang="ru-RU" sz="3200" dirty="0" err="1" smtClean="0"/>
              <a:t>веде</a:t>
            </a:r>
            <a:r>
              <a:rPr lang="ru-RU" sz="3200" dirty="0" smtClean="0"/>
              <a:t>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123728" y="4975107"/>
            <a:ext cx="864096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138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4</a:t>
            </a:r>
            <a:endParaRPr lang="ru-RU" sz="138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275856" y="4968830"/>
            <a:ext cx="864096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13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+</a:t>
            </a:r>
            <a:endParaRPr lang="ru-RU" sz="138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283968" y="4995240"/>
            <a:ext cx="864096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13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</a:t>
            </a:r>
            <a:endParaRPr lang="ru-RU" sz="138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364088" y="4995950"/>
            <a:ext cx="864096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13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=</a:t>
            </a:r>
            <a:endParaRPr lang="ru-RU" sz="138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431033" y="4995951"/>
            <a:ext cx="864096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13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5</a:t>
            </a:r>
            <a:endParaRPr lang="ru-RU" sz="138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6782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123728" y="932712"/>
            <a:ext cx="819065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ru-RU" sz="3200" dirty="0"/>
              <a:t>Є в зайчихи 5 </a:t>
            </a:r>
            <a:r>
              <a:rPr lang="ru-RU" sz="3200" dirty="0" err="1"/>
              <a:t>малят</a:t>
            </a:r>
            <a:r>
              <a:rPr lang="ru-RU" sz="3200" dirty="0"/>
              <a:t>,                                         </a:t>
            </a:r>
          </a:p>
          <a:p>
            <a:pPr fontAlgn="base"/>
            <a:r>
              <a:rPr lang="ru-RU" sz="3200" dirty="0" err="1"/>
              <a:t>П’ять</a:t>
            </a:r>
            <a:r>
              <a:rPr lang="ru-RU" sz="3200" dirty="0"/>
              <a:t> </a:t>
            </a:r>
            <a:r>
              <a:rPr lang="ru-RU" sz="3200" dirty="0" err="1"/>
              <a:t>сіреньких</a:t>
            </a:r>
            <a:r>
              <a:rPr lang="ru-RU" sz="3200" dirty="0"/>
              <a:t> </a:t>
            </a:r>
            <a:r>
              <a:rPr lang="ru-RU" sz="3200" dirty="0" err="1"/>
              <a:t>зайченят</a:t>
            </a:r>
            <a:r>
              <a:rPr lang="ru-RU" sz="3200" dirty="0"/>
              <a:t>.                             </a:t>
            </a:r>
          </a:p>
          <a:p>
            <a:pPr fontAlgn="base"/>
            <a:r>
              <a:rPr lang="ru-RU" sz="3200" dirty="0"/>
              <a:t>Ось вони рядочком </a:t>
            </a:r>
            <a:r>
              <a:rPr lang="ru-RU" sz="3200" dirty="0" err="1"/>
              <a:t>сплять</a:t>
            </a:r>
            <a:r>
              <a:rPr lang="ru-RU" sz="3200" dirty="0"/>
              <a:t>                            </a:t>
            </a:r>
          </a:p>
          <a:p>
            <a:pPr fontAlgn="base"/>
            <a:r>
              <a:rPr lang="ru-RU" sz="3200" dirty="0"/>
              <a:t>1,2,3,4,5                                                               </a:t>
            </a:r>
          </a:p>
          <a:p>
            <a:pPr fontAlgn="base"/>
            <a:r>
              <a:rPr lang="ru-RU" sz="3200" dirty="0"/>
              <a:t>Є в зайчихи </a:t>
            </a:r>
            <a:r>
              <a:rPr lang="ru-RU" sz="3200" dirty="0" err="1"/>
              <a:t>п’ять</a:t>
            </a:r>
            <a:r>
              <a:rPr lang="ru-RU" sz="3200" dirty="0"/>
              <a:t> </a:t>
            </a:r>
            <a:r>
              <a:rPr lang="ru-RU" sz="3200" dirty="0" err="1"/>
              <a:t>малят</a:t>
            </a:r>
            <a:r>
              <a:rPr lang="ru-RU" sz="3200" dirty="0"/>
              <a:t>                                   </a:t>
            </a:r>
          </a:p>
          <a:p>
            <a:pPr fontAlgn="base"/>
            <a:r>
              <a:rPr lang="ru-RU" sz="3200" dirty="0" err="1"/>
              <a:t>Неслухняних</a:t>
            </a:r>
            <a:r>
              <a:rPr lang="ru-RU" sz="3200" dirty="0"/>
              <a:t> </a:t>
            </a:r>
            <a:r>
              <a:rPr lang="ru-RU" sz="3200" dirty="0" err="1"/>
              <a:t>зайченят</a:t>
            </a:r>
            <a:r>
              <a:rPr lang="ru-RU" sz="3200" dirty="0"/>
              <a:t>,                                    </a:t>
            </a:r>
          </a:p>
          <a:p>
            <a:pPr fontAlgn="base"/>
            <a:r>
              <a:rPr lang="ru-RU" sz="3200" dirty="0"/>
              <a:t>На </a:t>
            </a:r>
            <a:r>
              <a:rPr lang="ru-RU" sz="3200" dirty="0" err="1"/>
              <a:t>обід</a:t>
            </a:r>
            <a:r>
              <a:rPr lang="ru-RU" sz="3200" dirty="0"/>
              <a:t> </a:t>
            </a:r>
            <a:r>
              <a:rPr lang="ru-RU" sz="3200" dirty="0" err="1"/>
              <a:t>їх</a:t>
            </a:r>
            <a:r>
              <a:rPr lang="ru-RU" sz="3200" dirty="0"/>
              <a:t> мама </a:t>
            </a:r>
            <a:r>
              <a:rPr lang="ru-RU" sz="3200" dirty="0" err="1"/>
              <a:t>жде</a:t>
            </a:r>
            <a:r>
              <a:rPr lang="ru-RU" sz="3200" dirty="0"/>
              <a:t>                                        </a:t>
            </a:r>
          </a:p>
          <a:p>
            <a:pPr fontAlgn="base"/>
            <a:r>
              <a:rPr lang="ru-RU" sz="3200" dirty="0"/>
              <a:t>1,2,3, а </a:t>
            </a:r>
            <a:r>
              <a:rPr lang="ru-RU" sz="3200" dirty="0" err="1"/>
              <a:t>решта</a:t>
            </a:r>
            <a:r>
              <a:rPr lang="ru-RU" sz="3200" dirty="0"/>
              <a:t> де? 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3491880" y="0"/>
            <a:ext cx="23214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Задача</a:t>
            </a:r>
            <a:endParaRPr lang="ru-RU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1026" name="Picture 2" descr="C:\Users\Fialka\Desktop\zagadki-voprosy46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921" t="26539" r="4671" b="5000"/>
          <a:stretch/>
        </p:blipFill>
        <p:spPr bwMode="auto">
          <a:xfrm>
            <a:off x="-21522" y="5073125"/>
            <a:ext cx="2483370" cy="181461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Fialka\Desktop\zagadki-voprosy46.jp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921" t="26539" r="4671" b="5000"/>
          <a:stretch/>
        </p:blipFill>
        <p:spPr bwMode="auto">
          <a:xfrm>
            <a:off x="2232447" y="5158405"/>
            <a:ext cx="2518866" cy="18405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Fialka\Desktop\zagadki-voprosy46.jp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921" t="26539" r="4671" b="5000"/>
          <a:stretch/>
        </p:blipFill>
        <p:spPr bwMode="auto">
          <a:xfrm>
            <a:off x="4499992" y="5191986"/>
            <a:ext cx="2446858" cy="17879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Fialka\Desktop\zagadki-voprosy46.jpg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921" t="26539" r="4671" b="5000"/>
          <a:stretch/>
        </p:blipFill>
        <p:spPr bwMode="auto">
          <a:xfrm>
            <a:off x="6689893" y="5053858"/>
            <a:ext cx="2509738" cy="18338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Fialka\Desktop\zagadki-voprosy46.jpg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921" t="26539" r="4671" b="5000"/>
          <a:stretch/>
        </p:blipFill>
        <p:spPr bwMode="auto">
          <a:xfrm>
            <a:off x="-21522" y="3434047"/>
            <a:ext cx="2253969" cy="164698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ialka\Desktop\88.jp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75214" y="836711"/>
            <a:ext cx="2968785" cy="36724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5971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106254" y="836712"/>
            <a:ext cx="718254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/>
              <a:t>У </a:t>
            </a:r>
            <a:r>
              <a:rPr lang="ru-RU" sz="3200" dirty="0" err="1"/>
              <a:t>лісочку</a:t>
            </a:r>
            <a:r>
              <a:rPr lang="ru-RU" sz="3200" dirty="0"/>
              <a:t> </a:t>
            </a:r>
            <a:r>
              <a:rPr lang="ru-RU" sz="3200" dirty="0" err="1"/>
              <a:t>їжачок</a:t>
            </a:r>
            <a:r>
              <a:rPr lang="ru-RU" sz="3200" dirty="0"/>
              <a:t> </a:t>
            </a:r>
            <a:br>
              <a:rPr lang="ru-RU" sz="3200" dirty="0"/>
            </a:br>
            <a:r>
              <a:rPr lang="ru-RU" sz="3200" dirty="0" err="1"/>
              <a:t>Збирав</a:t>
            </a:r>
            <a:r>
              <a:rPr lang="ru-RU" sz="3200" dirty="0"/>
              <a:t> </a:t>
            </a:r>
            <a:r>
              <a:rPr lang="ru-RU" sz="3200" dirty="0" err="1"/>
              <a:t>фрукти</a:t>
            </a:r>
            <a:r>
              <a:rPr lang="ru-RU" sz="3200" dirty="0"/>
              <a:t> в рюкзачок. </a:t>
            </a:r>
            <a:br>
              <a:rPr lang="ru-RU" sz="3200" dirty="0"/>
            </a:br>
            <a:r>
              <a:rPr lang="ru-RU" sz="3200" dirty="0" err="1"/>
              <a:t>П'ять</a:t>
            </a:r>
            <a:r>
              <a:rPr lang="ru-RU" sz="3200" dirty="0"/>
              <a:t> </a:t>
            </a:r>
            <a:r>
              <a:rPr lang="ru-RU" sz="3200" dirty="0" err="1"/>
              <a:t>кислиць</a:t>
            </a:r>
            <a:r>
              <a:rPr lang="ru-RU" sz="3200" dirty="0"/>
              <a:t> і </a:t>
            </a:r>
            <a:r>
              <a:rPr lang="ru-RU" sz="3200" dirty="0" err="1"/>
              <a:t>стільки</a:t>
            </a:r>
            <a:r>
              <a:rPr lang="ru-RU" sz="3200" dirty="0"/>
              <a:t> ж груш. </a:t>
            </a:r>
            <a:br>
              <a:rPr lang="ru-RU" sz="3200" dirty="0"/>
            </a:br>
            <a:r>
              <a:rPr lang="ru-RU" sz="3200" dirty="0" err="1" smtClean="0"/>
              <a:t>Завантаживсь</a:t>
            </a:r>
            <a:r>
              <a:rPr lang="ru-RU" sz="3200" dirty="0" smtClean="0"/>
              <a:t> - </a:t>
            </a:r>
            <a:r>
              <a:rPr lang="ru-RU" sz="3200" dirty="0" err="1" smtClean="0"/>
              <a:t>кроком</a:t>
            </a:r>
            <a:r>
              <a:rPr lang="ru-RU" sz="3200" dirty="0" smtClean="0"/>
              <a:t> </a:t>
            </a:r>
            <a:r>
              <a:rPr lang="ru-RU" sz="3200" dirty="0" err="1"/>
              <a:t>руш</a:t>
            </a:r>
            <a:r>
              <a:rPr lang="ru-RU" sz="3200" dirty="0"/>
              <a:t>! </a:t>
            </a:r>
            <a:br>
              <a:rPr lang="ru-RU" sz="3200" dirty="0"/>
            </a:br>
            <a:r>
              <a:rPr lang="ru-RU" sz="3200" dirty="0"/>
              <a:t>Треба б знати </a:t>
            </a:r>
            <a:r>
              <a:rPr lang="ru-RU" sz="3200" dirty="0" err="1"/>
              <a:t>їжачку</a:t>
            </a:r>
            <a:r>
              <a:rPr lang="ru-RU" sz="3200" dirty="0"/>
              <a:t>,</a:t>
            </a:r>
            <a:br>
              <a:rPr lang="ru-RU" sz="3200" dirty="0"/>
            </a:br>
            <a:r>
              <a:rPr lang="ru-RU" sz="3200" dirty="0" err="1"/>
              <a:t>Скільки</a:t>
            </a:r>
            <a:r>
              <a:rPr lang="ru-RU" sz="3200" dirty="0"/>
              <a:t> груш у рюкзаку?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3444730" y="0"/>
            <a:ext cx="23214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Задача</a:t>
            </a:r>
            <a:endParaRPr lang="ru-RU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5124" name="Picture 4" descr="http://nachalo4ka.ru/wp-content/uploads/2014/08/88-300x3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776364"/>
            <a:ext cx="4081636" cy="40816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Fialka\Desktop\88-300x300.pn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2004" t="62683" r="50000" b="3266"/>
          <a:stretch/>
        </p:blipFill>
        <p:spPr bwMode="auto">
          <a:xfrm flipH="1">
            <a:off x="4427984" y="4437112"/>
            <a:ext cx="1605974" cy="14401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7" descr="data:image/jpeg;base64,/9j/4AAQSkZJRgABAQAAAQABAAD/2wCEAAkGBxAQEBUPDxAPDw0PDw8QDg4QDw8MDg8OFBQWFhcRFBQYHiggGBolHBQUITIhJSkrLi4uFx8zODMsNygtLiwBCgoKDg0OGhAQGiwkHyQsLC0sLCwsLCwsLCwsLCwsLCwsLCwsLiwsLCwsLCwsLCwsLCwsLCwsLCwsLCwsLCwsLP/AABEIAMgApAMBEQACEQEDEQH/xAAcAAACAgMBAQAAAAAAAAAAAAAAAwIEAQUGBwj/xAA/EAACAgACBQgHBQcFAQAAAAABAgADBBEFEiExQQYTIlFhcYGhBzJCUpGxwSNygtHhJDNDY5LC8BQWU2LxFf/EABsBAQADAQEBAQAAAAAAAAAAAAABAgMEBQYH/8QAOBEAAgEDAAYHCAEDBQEAAAAAAAECAwQRBRIhMUFREyJhcYGR0QYUMkKhscHhMyMk8ERSU3KCFv/aAAwDAQACEQMRAD8A9xgBACAEAIAQAgBAPHPS1pvGLjBhw1tGFVENeo7VjEZ7Wckb8j0dXhlnxnJXlLOOB320I6ud7Oo9FGlnuoem13sepgyF2LtzbcMztyBHnL28sppmVzBJpo7udByhACAEAIAQAgBACAEAIAQAgBACAEAIAQAgHB+mHRgtwIvA6eGtRs/5bkIfMr8JhcLMcnTayxPHM0HoluyxJXg9LjxBUj6zG3fXN7pdQ9bnaeeEAIAQAgBACAEAIAQAgBACAEAIAQAgBACAarlXheewOIq9/DXAfe1SQfiBKTWYtF6bxNM8d5H6PfE2LTXZzVjKzJYQWAKqW4d2Wc89Q13hHZdx1qTR1WI0zpXRhAxI52nPJbDnbW3Zrbwe8iS6laj8W1Hj5nDebzRfpAw9g+1RqzxK/ar8NhHwPfNoXkX8SwXVZcS8/LbAj+I/hVYfpNPeqfMt0sRJ5f4Di9o7eZc5yPeqfP6DpYk6uXmjm2c/q9r12IPlLK5pviT0kTb4DTWFv2U4imwncqupb+nfNYzjLcyyaZfliQgBACAEAIAQAgBACAEAIAQBWJGaMOtG+UEo8f8ARcmWNrHurbnnv2IROCguuj0bn4Gew30rYpR1V0YZMrAMpHaJ3NJrDPNPJOXPJU4JxfRn/pnbIDjS59kniDty+E8y4odG8rcctSnq7Uc/Riw3RfY3A8DOYyJXVySSlbXJJKV1UA6Hk/y6xuDIUucRQNhqtYkgf9X3jzE3p3E4dppGbR7Dyd0/RjqudoO7IWVtkHrb3WH14z0KdSM1lG8ZJrYbWaFggBACAEAIAQAgGCYBqsZppVOVY1z725f1ngXmnoU3q0VrPnw/f+bTsp2jltlsNe2mbc89YDsyGU8Z6avG8pryOn3WnjcTGnm1SCFPRPWp3Tqp+0Fwtk4J+a9Sjs48Gef+jm8Ji2sIzAS3ZnltLAfnPTr3qtYqq45zw7y9Snrx1cnp6abQ71YfAzKHtFQfxQkvJnM7OXBoZjK6cZS9BIZbEII3EHg2XWDkfCepRure7i1Tlns4+RzVaMo7JI8Jx2Eaqx6n9et2Ru9TlPPknFtM85rDwTwuI9hvA/QyCBttckkpW1ySSlbXJJNjyX06+AxK3rmU9W6sH95UTtHeN47ZenUdOWS0ZaryfQeHvWxFsQhkdVdGG4qwzBnrJ5WTqGSQEAIAQAgBACAaPT2NI+yU7xm57PdnzWnb5r+3hxXW9PU77Sl878DRF58xg7yDjWlovDBEYbPjOyDgzNto1eieT5wzMVsL627NdUqM89+e3ynXdXKrQUWtxCZu8OrcZ480s7DQsI5Ugg5EbiJWE5U5KcXhrcyGk1hnGcvKP2kXgZc+gLgbucUapPiAp+M+qoXXvMFU48e/9nz95R6Op2M5ZlmpylzC26w1T6w3HrEkgxbXJJKdtckkpW1wSew+iXSnPYM0MenhX1R180+bL/cPCelazzDHI6KTysHcTpNAgBACAEAIBCxshIbwSjjMZfrMze8SfCfndxV6arKpzf04HtQjqxSKZaZ4LjKzIYLNcqQywqTSMWyjZLm5d0iusLbYcuuZShgumaTlXgucw5cetSdf8G5vmD4Tv0VNqq4c1ny/Rw6RhmmpcmcIyz3TxBeRBzG8boBfrYOufHiO2SBFtckFK2uSSdZ6J8XzeOas+rfSy/iQ6w8tb4zqtJYnjma0ntPYp6J0BACAEAIAQChpe7VqY8SNUd52Tz9KVuitZvmseew3t461RHH2tPhUj1xIlgWKhKMFuoRErIuVrO6lEwkxhWdDhsM8iLBOKrE2iyFIUsA21GzVh1qwyPzkWVTormEnuzjz2E1Y69No8505oxsNe9DeweifeQ7VYeH1n1FSGpJxPm5Rw8GtZZQqFFmo2fA7COySQXrEz2jcYJKdtckDuT2I5jGUW8FuQN91jqnyM0pS1Zpl4vDR75PYOsIAQAgBAMGAc7yhxOZFY4bW7+A/zrnyunrnWnGguG19/Bf52Ho2dPCcmc/YZ4KO0wsMFuoTNgspEXtKstVtO+lIwkhhadDnsM8CLDOKrI2ihBnHI2QzlRoT/XYZbax+01Ls/mAesnfxH6z7mg/e7WFRfFjb3reeFdUsSaR5a6ZbCMiDkQdhBHCcxwiWWAWsFZ7B/D+UkgZdXBJRuqkg940Pi+ew9V3GypGP3iBn55z2oS1opnbF5WS5LEhACAEAqaRxYqTM7SdijrM4r+9ja0td7+C5s1o0nUlg4/EWEkknMk5kz4SU5VJOcnlveewkksIqZ5ydxI6oSrBbrEyYGyEQTVptGeCjRLXmnSldUgzTGUsl0iMzLG40Df61Z+8vyP0n0/s9c/FQfevz+DhvIbpGm5Y8kefzxGHAF++yvcLe0dTfOe5cW2t1o7zy6lPO1HmltRUlWBVlJDKRkVYbwRwM845xJGW0bxIINjU4dc+I3jtkkCLa5JJ6d6OMXr4PmzvpsZPwnpD5z07WWaeOR1UnmJ1U6TQIAQCLsACTsAGZPZKykopyluRKWXhHJ6Sxhtct7I2KOoT4K/vHd1nPgtiXZ+z2KNJU44NZa05Uai1EsCzUszYLSCZsglACAEAIAQBuFu1HD9R293GdFpcO3rRq8nt7uJSpDXi4nVKcxmNx2ifo0ZKSTXE8VrBo+UfJinGDWP2d4HRuUZk9jD2hMa1CNTvKTgpHmOnNA34Rsrk6BOS2rtrbuPA9hnm1KUqb6xzSi47zWVWFDmPEdYmRUvkBhmNxkkHTejnF83iXqJ6N6DL76ZkeRaddnLE2uZtRe3B6TPSOkIAQDR6exn8Je9/oJ8zp29/08O+X4Xqd9pS+d+Bz1rT5pI7yuTNATrWVYLdazNgcBKkGcpOCDOUtgZDKMDIZSMDJiRgkJAN/oXEa1eqd6bPw8J9poK66W36N74bPDh6eB5l3T1Z55mxntnKQuqV1KuoZGGTKwBBHURIaT2MHGac9H9Vmb4VuZffzbZtUewHevnOOpZp7YbDGVJPccTjtGYnBNlfWyoTlretWx7GGzPsnFUpyh8SMZQa3k8HiTXYl9e1q2Drwzy4Hv3eMiMnFpoqnh5PZMLiFtRbEOaOoZT2Ge1FqSyjtTysjZJIjG4gVoWPAbB1ngJzXlzG3oyqPhu7XwNKcHOSicffYSSScyTmT2z8+lOVSTnLe9rPZSSWEU7GlkiTCiGCzWso2CwiyhAwCWSIJAS6iVySCzRQIyZ1ZOoRkiVlXEnJEiZtFkyMzaJLei79S0dTdE+O7zno6Jueguot7pbH47vqY3ENem+w6WfenkhACARdAwIYAqRkQRmCOoiAc5pHkVhbCWqBw7njXtrJ7UOz4ZTmnawlu2GcqUWY0Xg8dhK+YRKcRWGJRzaaiFPs6pB45nfxinGpTWqsMiKlFYOmnSanO6fxWs+oNyb+1jPj9O3XSVlRW6O/vfovuelaU8R1nxNHa08VI7BEuB1SyjYLSLKMDQIRVjFE1iirYxVm8YFGyYWbKBTJnVltQjJErM5QLJi2EwlEumLImMkXTIzNljqcDdr1q3EgZ942GfodhX6e3hUe9rb38TxqsNSbQ+dZmEAIAQAgCsTaEQufZBPeeqY3FZUaUqj4ItCOtJROOuckknaSST3z86cnOTlLe9rPbSwsIpWGXRJhBDBbrWZsFhRKkExNIoqxqidEImbY1VnVCJm2MCzdRKNmdWW1SMkWEylEsmKcTnnE0TEsJyyRoiBmDLo3WgLM1ZfdbPwP/AJPq/Z2rmlOnyefP95PPvI9ZM2s+iOMIAQAgBANVyguyQJ7xzPcP1Inz/tDX1aUaS+Z/Rfto7LOGZOXI5q0z5RHpFRpcDKhIYLdYmbA4SEQTWbRRRjkE6oIyY9ROyCMmMAm6RRhlJwQRYTOSLJinE5po0Qh5xzRshZnPIujYaBb7Rh1pn8CPznt+z08XEo84/Zr1Oa8XUT7TfT7A80IAQAgBAOd0++dmXuqPPbPjNP1Na6UeSX1PTs1iGTS3Tx0dZWM0IG4bdt3ys94LqCZMExCIGLN4FGOSdcDKQ9Z2QMmME3RQJJBEzORZCnnNM0iIecczaIppyyNEXtCfvfwN9J6ugX/ef+X+Dnu/4/E6CfbHmBACAEAIBy+mD9s3h8p8Hpd5vJ+H2PXtv40aq6cKNyvLEFimUYLSTNgll5SyA1ZrEoxyTrgzJjlM64MyYwToTKMznJyQRJmcmWQlzOabNEJecc2aoUZzSNEX9BD7UnqQ/MT2fZ+ObpvlF/dHNeP+mu838+yPNCAEAIAQDmdNLla3bkfKfC6Zjq3ku3D+h61q800am6ecjoKxlwOqMqwW0MzZAwSECQmsWVY1DOmDM2hymdUJGTQwGdCkUaM5ydYjBFjM5SLJCnM5pyNEhLGcs2aoWZgy6NvyfT12+6Pmfyn0ns5T/kn3L8/k4b17kbifUHCEAIAQAgGj5Q1bVfgQVPeNo+vwnyntFRanCquKx4ravz5HoWUtjiaG0T55HcVXE0QM1tDBaraZtAcGlSCYMsiGMUzaMijQ1Wm8ZFGiYabqZRozrSdcjBFmmcplkhbGYSkXSFkznky6RAzNlzotDVatQPFiW8OE+30JR6O0TfzbfT6HlXUs1O4vT1znCAEAIAQCvj8PzlZXjvXvE4tIWvvNCVPjvXejWjU1JpnI2L17+I6jPz/anh7z2CrYs0TJEywGo8q0By2SrQGLZIwQMV5ZENDVeaKRVoYGl1MrgzrSdcjBEtKuZOCGt/nXMmyyRgzNssNwlBscKOO/sXjOiztXc1o0l493EpUmoRcjqVUAZDcBkO6focYqKUVuR47eXkzLEBACAEAIAQDSabwH8VRs9sf3T5bTejmn7xTX/Zfn1O+1rfJLwNDYk+cTO8rOkumBeUsDIaRgEw8jAGpZIIHo8DA5WkZK4MlvOTrDAZyuScGCZXIAAnYNpO4dsJOTwllsncdHozB80u3129bs7J9zorR/utLMvje/0PKuK3SS2bi7PVOcIAQAgBACAEAwRIazsYNBpTRRXN6xmm8rxXu7J8lpPRDpZq0V1eK5d3Z9j0re51urLeaZkngpnYKauWTAspJyCOrJyCaCQwWElGB6yrZBKRkBAMqpJyAzJ2ADeZMYyk1GKy3wDaSyzfaM0dzfTfa/AcF/WfZaK0Srf+pU2z+377TzLi41+rHcbGe4coQAgBACAEAIAQAgBANXj9EK/STJW4j2T+U8K/0LCs9el1ZfR+jOujdOOyW1Gqt0VcPYz7iDPBnoi8h8me5o7Fc03xKeKw5rUvYCla7WduiqjrJmErK5isum/IuqsHuZSpxVNhyrtqcncFdWPwBmMqdSO2UWvAvlFkVzPJJNVkZA0CVIMwBuGw7WHJRn1ngO8zotbWrcz1KazzfBd5SdSMFmR0GBwC1DP1n4t9B1T7TR+jKdpHO+XF+nJHmVq8qj7C3PTMAgBACAEAIAQAgBACAEAIAQBWJwyWqUsRXrbLWRgGU5EEZg79oEhrJKeNxzv+wtHG572oVzYc+bOypDlt1FGWUz6GGc4NOmnjGTbU6FoRBWqZKoyXpMWy7yc5y1dGWtT4oLw2fYlXFRcSD6Er4Mw+BE8+p7PW8vhlJeT+/qaq8nxSIf/DH/ACH+kTH/AObj/wAj8kX99f8AtH1aHqG/WbvOzynVR0Daw2yzLvfpgzld1Hu2F6tAoyUADqGyexTpwpx1YLC7Dmcm3lkpcgIAQAgBACAEAIAQD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130" name="Picture 10" descr="http://cartoonclipartfree.com/Cliparts_Free/O_u_G_Free/Cartoon-Clipart-Free-04.gif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6503"/>
          <a:stretch/>
        </p:blipFill>
        <p:spPr bwMode="auto">
          <a:xfrm>
            <a:off x="1614860" y="5354207"/>
            <a:ext cx="1306791" cy="12713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http://cartoonclipartfree.com/Cliparts_Free/O_u_G_Free/Cartoon-Clipart-Free-04.gif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6503"/>
          <a:stretch/>
        </p:blipFill>
        <p:spPr bwMode="auto">
          <a:xfrm>
            <a:off x="2883545" y="5013176"/>
            <a:ext cx="1306791" cy="12713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http://cartoonclipartfree.com/Cliparts_Free/O_u_G_Free/Cartoon-Clipart-Free-04.gif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6503"/>
          <a:stretch/>
        </p:blipFill>
        <p:spPr bwMode="auto">
          <a:xfrm>
            <a:off x="2106254" y="4082863"/>
            <a:ext cx="1306791" cy="12713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://cartoonclipartfree.com/Cliparts_Free/O_u_G_Free/Cartoon-Clipart-Free-04.gif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6503"/>
          <a:stretch/>
        </p:blipFill>
        <p:spPr bwMode="auto">
          <a:xfrm>
            <a:off x="991842" y="4082863"/>
            <a:ext cx="1306791" cy="12713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http://cartoonclipartfree.com/Cliparts_Free/O_u_G_Free/Cartoon-Clipart-Free-04.gif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6503"/>
          <a:stretch/>
        </p:blipFill>
        <p:spPr bwMode="auto">
          <a:xfrm>
            <a:off x="401903" y="5241599"/>
            <a:ext cx="1306791" cy="12713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88675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411267" y="0"/>
            <a:ext cx="23214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Задача</a:t>
            </a:r>
            <a:endParaRPr lang="ru-RU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954561" y="1236593"/>
            <a:ext cx="718254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/>
              <a:t>По </a:t>
            </a:r>
            <a:r>
              <a:rPr lang="ru-RU" sz="3200" dirty="0" err="1" smtClean="0"/>
              <a:t>дорозі</a:t>
            </a:r>
            <a:r>
              <a:rPr lang="ru-RU" sz="3200" dirty="0" smtClean="0"/>
              <a:t> зайчик </a:t>
            </a:r>
            <a:r>
              <a:rPr lang="ru-RU" sz="3200" dirty="0" err="1" smtClean="0"/>
              <a:t>біг</a:t>
            </a:r>
            <a:r>
              <a:rPr lang="ru-RU" sz="3200" dirty="0" smtClean="0"/>
              <a:t>.</a:t>
            </a:r>
          </a:p>
          <a:p>
            <a:r>
              <a:rPr lang="ru-RU" sz="3200" dirty="0" smtClean="0"/>
              <a:t>Н</a:t>
            </a:r>
            <a:r>
              <a:rPr lang="uk-UA" sz="3200" dirty="0" smtClean="0"/>
              <a:t>і</a:t>
            </a:r>
            <a:r>
              <a:rPr lang="ru-RU" sz="3200" dirty="0" smtClean="0"/>
              <a:t>с 5 </a:t>
            </a:r>
            <a:r>
              <a:rPr lang="ru-RU" sz="3200" dirty="0" err="1" smtClean="0"/>
              <a:t>яблук</a:t>
            </a:r>
            <a:r>
              <a:rPr lang="ru-RU" sz="3200" dirty="0" smtClean="0"/>
              <a:t> на </a:t>
            </a:r>
            <a:r>
              <a:rPr lang="ru-RU" sz="3200" dirty="0" err="1" smtClean="0"/>
              <a:t>обід</a:t>
            </a:r>
            <a:r>
              <a:rPr lang="ru-RU" sz="3200" dirty="0" smtClean="0"/>
              <a:t>.</a:t>
            </a:r>
          </a:p>
          <a:p>
            <a:r>
              <a:rPr lang="ru-RU" sz="3200" dirty="0" err="1" smtClean="0"/>
              <a:t>Одне</a:t>
            </a:r>
            <a:r>
              <a:rPr lang="ru-RU" sz="3200" dirty="0" smtClean="0"/>
              <a:t> впало, </a:t>
            </a:r>
            <a:r>
              <a:rPr lang="ru-RU" sz="3200" dirty="0" err="1" smtClean="0"/>
              <a:t>покотилось</a:t>
            </a:r>
            <a:r>
              <a:rPr lang="ru-RU" sz="3200" dirty="0" smtClean="0"/>
              <a:t>.</a:t>
            </a:r>
          </a:p>
          <a:p>
            <a:r>
              <a:rPr lang="ru-RU" sz="3200" dirty="0" err="1" smtClean="0"/>
              <a:t>Скільки</a:t>
            </a:r>
            <a:r>
              <a:rPr lang="ru-RU" sz="3200" dirty="0" smtClean="0"/>
              <a:t> </a:t>
            </a:r>
            <a:r>
              <a:rPr lang="ru-RU" sz="3200" dirty="0" err="1" smtClean="0"/>
              <a:t>яблук</a:t>
            </a:r>
            <a:r>
              <a:rPr lang="ru-RU" sz="3200" dirty="0" smtClean="0"/>
              <a:t> </a:t>
            </a:r>
            <a:r>
              <a:rPr lang="ru-RU" sz="3200" dirty="0" err="1" smtClean="0"/>
              <a:t>залишилось</a:t>
            </a:r>
            <a:r>
              <a:rPr lang="ru-RU" sz="3200" dirty="0" smtClean="0"/>
              <a:t>?</a:t>
            </a:r>
            <a:endParaRPr lang="ru-RU" sz="3200" dirty="0"/>
          </a:p>
        </p:txBody>
      </p:sp>
      <p:pic>
        <p:nvPicPr>
          <p:cNvPr id="7180" name="Picture 12" descr="http://www.poezjaani.republika.pl/wielkanoc-krolicz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80468" y="197950"/>
            <a:ext cx="3071793" cy="24389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://img-fotki.yandex.ru/get/9648/16969765.217/0_8e34e_eca42b2e_ori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21271">
            <a:off x="6843171" y="2727554"/>
            <a:ext cx="1495655" cy="19294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Прямоугольник 13"/>
          <p:cNvSpPr/>
          <p:nvPr/>
        </p:nvSpPr>
        <p:spPr>
          <a:xfrm>
            <a:off x="2051720" y="4221088"/>
            <a:ext cx="864096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13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5</a:t>
            </a:r>
            <a:endParaRPr lang="ru-RU" sz="138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2979219" y="4149080"/>
            <a:ext cx="864096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13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</a:t>
            </a:r>
            <a:endParaRPr lang="ru-RU" sz="138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3923928" y="4248983"/>
            <a:ext cx="864096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13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</a:t>
            </a:r>
            <a:endParaRPr lang="ru-RU" sz="138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5004048" y="4149079"/>
            <a:ext cx="864096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13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=</a:t>
            </a:r>
            <a:endParaRPr lang="ru-RU" sz="138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6156176" y="4221087"/>
            <a:ext cx="864096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13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4</a:t>
            </a:r>
            <a:endParaRPr lang="ru-RU" sz="138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2255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домег 2.jpg"/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5696" y="620688"/>
            <a:ext cx="5256584" cy="6237312"/>
          </a:xfrm>
          <a:prstGeom prst="rect">
            <a:avLst/>
          </a:prstGeom>
        </p:spPr>
      </p:pic>
      <p:sp>
        <p:nvSpPr>
          <p:cNvPr id="5" name="AutoShape 2"/>
          <p:cNvSpPr>
            <a:spLocks noChangeArrowheads="1"/>
          </p:cNvSpPr>
          <p:nvPr/>
        </p:nvSpPr>
        <p:spPr bwMode="auto">
          <a:xfrm>
            <a:off x="4206956" y="4196858"/>
            <a:ext cx="585419" cy="60641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uk-UA" altLang="ru-RU" sz="36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5</a:t>
            </a:r>
            <a:endParaRPr kumimoji="0" lang="ru-RU" altLang="ru-RU" sz="9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AutoShape 2"/>
          <p:cNvSpPr>
            <a:spLocks noChangeArrowheads="1"/>
          </p:cNvSpPr>
          <p:nvPr/>
        </p:nvSpPr>
        <p:spPr bwMode="auto">
          <a:xfrm>
            <a:off x="3491880" y="4803276"/>
            <a:ext cx="585419" cy="60641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uk-UA" altLang="ru-RU" sz="3600" dirty="0">
                <a:latin typeface="Arial" pitchFamily="34" charset="0"/>
                <a:cs typeface="Arial" pitchFamily="34" charset="0"/>
              </a:rPr>
              <a:t>4</a:t>
            </a:r>
            <a:endParaRPr kumimoji="0" lang="ru-RU" alt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AutoShape 2"/>
          <p:cNvSpPr>
            <a:spLocks noChangeArrowheads="1"/>
          </p:cNvSpPr>
          <p:nvPr/>
        </p:nvSpPr>
        <p:spPr bwMode="auto">
          <a:xfrm>
            <a:off x="3503970" y="5489680"/>
            <a:ext cx="585419" cy="60641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uk-UA" altLang="ru-RU" sz="3600" dirty="0">
                <a:latin typeface="Arial" pitchFamily="34" charset="0"/>
                <a:cs typeface="Arial" pitchFamily="34" charset="0"/>
              </a:rPr>
              <a:t>2</a:t>
            </a:r>
            <a:endParaRPr kumimoji="0" lang="ru-RU" alt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AutoShape 2"/>
          <p:cNvSpPr>
            <a:spLocks noChangeArrowheads="1"/>
          </p:cNvSpPr>
          <p:nvPr/>
        </p:nvSpPr>
        <p:spPr bwMode="auto">
          <a:xfrm>
            <a:off x="3326852" y="6142654"/>
            <a:ext cx="585419" cy="60641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uk-UA" altLang="ru-RU" sz="3600" dirty="0">
                <a:latin typeface="Arial" pitchFamily="34" charset="0"/>
                <a:cs typeface="Arial" pitchFamily="34" charset="0"/>
              </a:rPr>
              <a:t>1</a:t>
            </a:r>
            <a:endParaRPr kumimoji="0" lang="ru-RU" alt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AutoShape 2"/>
          <p:cNvSpPr>
            <a:spLocks noChangeArrowheads="1"/>
          </p:cNvSpPr>
          <p:nvPr/>
        </p:nvSpPr>
        <p:spPr bwMode="auto">
          <a:xfrm>
            <a:off x="5004047" y="6128442"/>
            <a:ext cx="585419" cy="60641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uk-UA" altLang="ru-RU" sz="3600" dirty="0">
                <a:latin typeface="Arial" pitchFamily="34" charset="0"/>
                <a:cs typeface="Arial" pitchFamily="34" charset="0"/>
              </a:rPr>
              <a:t>1</a:t>
            </a:r>
            <a:endParaRPr kumimoji="0" lang="ru-RU" alt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AutoShape 2"/>
          <p:cNvSpPr>
            <a:spLocks noChangeArrowheads="1"/>
          </p:cNvSpPr>
          <p:nvPr/>
        </p:nvSpPr>
        <p:spPr bwMode="auto">
          <a:xfrm>
            <a:off x="4825283" y="5446815"/>
            <a:ext cx="585419" cy="60641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uk-UA" altLang="ru-RU" sz="3600" dirty="0">
                <a:latin typeface="Arial" pitchFamily="34" charset="0"/>
                <a:cs typeface="Arial" pitchFamily="34" charset="0"/>
              </a:rPr>
              <a:t>3</a:t>
            </a:r>
            <a:endParaRPr kumimoji="0" lang="ru-RU" alt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AutoShape 2"/>
          <p:cNvSpPr>
            <a:spLocks noChangeArrowheads="1"/>
          </p:cNvSpPr>
          <p:nvPr/>
        </p:nvSpPr>
        <p:spPr bwMode="auto">
          <a:xfrm>
            <a:off x="4839299" y="4789853"/>
            <a:ext cx="585419" cy="60641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uk-UA" altLang="ru-RU" sz="3600" dirty="0">
                <a:latin typeface="Arial" pitchFamily="34" charset="0"/>
                <a:cs typeface="Arial" pitchFamily="34" charset="0"/>
              </a:rPr>
              <a:t>1</a:t>
            </a:r>
            <a:endParaRPr kumimoji="0" lang="ru-RU" alt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AutoShape 2"/>
          <p:cNvSpPr>
            <a:spLocks noChangeArrowheads="1"/>
          </p:cNvSpPr>
          <p:nvPr/>
        </p:nvSpPr>
        <p:spPr bwMode="auto">
          <a:xfrm>
            <a:off x="4208014" y="6142654"/>
            <a:ext cx="585419" cy="60641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uk-UA" altLang="ru-RU" sz="3600" dirty="0">
                <a:latin typeface="Arial" pitchFamily="34" charset="0"/>
                <a:cs typeface="Arial" pitchFamily="34" charset="0"/>
              </a:rPr>
              <a:t>1</a:t>
            </a:r>
            <a:endParaRPr kumimoji="0" lang="ru-RU" alt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AutoShape 2"/>
          <p:cNvSpPr>
            <a:spLocks noChangeArrowheads="1"/>
          </p:cNvSpPr>
          <p:nvPr/>
        </p:nvSpPr>
        <p:spPr bwMode="auto">
          <a:xfrm>
            <a:off x="2483768" y="6148822"/>
            <a:ext cx="585419" cy="60641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uk-UA" altLang="ru-RU" sz="3600" dirty="0">
                <a:latin typeface="Arial" pitchFamily="34" charset="0"/>
                <a:cs typeface="Arial" pitchFamily="34" charset="0"/>
              </a:rPr>
              <a:t>1</a:t>
            </a:r>
            <a:endParaRPr kumimoji="0" lang="ru-RU" alt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AutoShape 2"/>
          <p:cNvSpPr>
            <a:spLocks noChangeArrowheads="1"/>
          </p:cNvSpPr>
          <p:nvPr/>
        </p:nvSpPr>
        <p:spPr bwMode="auto">
          <a:xfrm>
            <a:off x="5868144" y="6132833"/>
            <a:ext cx="585419" cy="60641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uk-UA" altLang="ru-RU" sz="3600" dirty="0">
                <a:latin typeface="Arial" pitchFamily="34" charset="0"/>
                <a:cs typeface="Arial" pitchFamily="34" charset="0"/>
              </a:rPr>
              <a:t>1</a:t>
            </a:r>
            <a:endParaRPr kumimoji="0" lang="ru-RU" alt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2337258" y="0"/>
            <a:ext cx="44694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Склад числа 5</a:t>
            </a:r>
            <a:endParaRPr lang="ru-RU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4557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2" descr="http://img-fotki.yandex.ru/get/4601/elena-komarov.14c/0_43023_30a9bb34_X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2332" y="2140079"/>
            <a:ext cx="2376264" cy="2376265"/>
          </a:xfrm>
          <a:prstGeom prst="rect">
            <a:avLst/>
          </a:prstGeom>
          <a:noFill/>
        </p:spPr>
      </p:pic>
      <p:pic>
        <p:nvPicPr>
          <p:cNvPr id="7" name="Picture 12" descr="http://img-fotki.yandex.ru/get/4601/elena-komarov.14c/0_43023_30a9bb34_XL"/>
          <p:cNvPicPr>
            <a:picLocks noChangeAspect="1" noChangeArrowheads="1"/>
          </p:cNvPicPr>
          <p:nvPr/>
        </p:nvPicPr>
        <p:blipFill rotWithShape="1">
          <a:blip r:embed="rId3" cstate="print"/>
          <a:srcRect r="16402"/>
          <a:stretch/>
        </p:blipFill>
        <p:spPr bwMode="auto">
          <a:xfrm>
            <a:off x="7320464" y="2903864"/>
            <a:ext cx="1823537" cy="2181319"/>
          </a:xfrm>
          <a:prstGeom prst="rect">
            <a:avLst/>
          </a:prstGeom>
          <a:noFill/>
        </p:spPr>
      </p:pic>
      <p:pic>
        <p:nvPicPr>
          <p:cNvPr id="8" name="Picture 18" descr="http://j-p-g.net/if/2013/10/11/0109963001381490017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440294" y="2795842"/>
            <a:ext cx="2193842" cy="2193842"/>
          </a:xfrm>
          <a:prstGeom prst="rect">
            <a:avLst/>
          </a:prstGeom>
          <a:noFill/>
        </p:spPr>
      </p:pic>
      <p:pic>
        <p:nvPicPr>
          <p:cNvPr id="9" name="Picture 18" descr="http://j-p-g.net/if/2013/10/11/0109963001381490017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3696" y="2713176"/>
            <a:ext cx="2242120" cy="2242120"/>
          </a:xfrm>
          <a:prstGeom prst="rect">
            <a:avLst/>
          </a:prstGeom>
          <a:noFill/>
        </p:spPr>
      </p:pic>
      <p:sp>
        <p:nvSpPr>
          <p:cNvPr id="10" name="Прямоугольник 9"/>
          <p:cNvSpPr/>
          <p:nvPr/>
        </p:nvSpPr>
        <p:spPr>
          <a:xfrm>
            <a:off x="1321768" y="4549673"/>
            <a:ext cx="864096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13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2</a:t>
            </a:r>
            <a:endParaRPr lang="ru-RU" sz="138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771800" y="4580707"/>
            <a:ext cx="864096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13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+</a:t>
            </a:r>
            <a:endParaRPr lang="ru-RU" sz="138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4202088" y="4574298"/>
            <a:ext cx="864096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13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3</a:t>
            </a:r>
            <a:endParaRPr lang="ru-RU" sz="138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5766817" y="4549672"/>
            <a:ext cx="864096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13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=</a:t>
            </a:r>
            <a:endParaRPr lang="ru-RU" sz="138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7452320" y="4516345"/>
            <a:ext cx="864096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13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5</a:t>
            </a:r>
            <a:endParaRPr lang="ru-RU" sz="138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15" name="Picture 12" descr="http://img-fotki.yandex.ru/get/4601/elena-komarov.14c/0_43023_30a9bb34_X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66184" y="2830902"/>
            <a:ext cx="2254280" cy="2254281"/>
          </a:xfrm>
          <a:prstGeom prst="rect">
            <a:avLst/>
          </a:prstGeom>
          <a:noFill/>
        </p:spPr>
      </p:pic>
      <p:sp>
        <p:nvSpPr>
          <p:cNvPr id="2" name="Прямоугольник 1"/>
          <p:cNvSpPr/>
          <p:nvPr/>
        </p:nvSpPr>
        <p:spPr>
          <a:xfrm>
            <a:off x="1642024" y="0"/>
            <a:ext cx="60345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Порахуй грибочки!</a:t>
            </a:r>
            <a:endParaRPr lang="ru-RU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2195736" y="883084"/>
            <a:ext cx="5251759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180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1809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ru-RU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Arial" pitchFamily="34" charset="0"/>
              </a:rPr>
              <a:t>Ой, грибочки у гайочку</a:t>
            </a:r>
            <a:endParaRPr kumimoji="0" lang="ru-RU" altLang="ru-RU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ru-RU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Arial" pitchFamily="34" charset="0"/>
              </a:rPr>
              <a:t>В </a:t>
            </a:r>
            <a:r>
              <a:rPr kumimoji="0" lang="uk-UA" altLang="ru-RU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Arial" pitchFamily="34" charset="0"/>
              </a:rPr>
              <a:t>капелюшечках</a:t>
            </a:r>
            <a:r>
              <a:rPr kumimoji="0" lang="uk-UA" altLang="ru-RU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Arial" pitchFamily="34" charset="0"/>
              </a:rPr>
              <a:t> стоять</a:t>
            </a:r>
            <a:endParaRPr kumimoji="0" lang="ru-RU" altLang="ru-RU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ru-RU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Arial" pitchFamily="34" charset="0"/>
              </a:rPr>
              <a:t>Два грибочки,три грибочки,</a:t>
            </a:r>
          </a:p>
          <a:p>
            <a:pPr marL="0" marR="0" lvl="0" indent="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uk-UA" altLang="ru-RU" sz="3200" dirty="0" smtClean="0">
                <a:latin typeface="+mn-lt"/>
                <a:ea typeface="Times New Roman" pitchFamily="18" charset="0"/>
              </a:rPr>
              <a:t>Разом буде …</a:t>
            </a:r>
            <a:r>
              <a:rPr kumimoji="0" lang="uk-UA" altLang="ru-RU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Arial" pitchFamily="34" charset="0"/>
              </a:rPr>
              <a:t> </a:t>
            </a:r>
            <a:endParaRPr kumimoji="0" lang="ru-RU" altLang="ru-RU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5082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4"/>
          <p:cNvSpPr/>
          <p:nvPr/>
        </p:nvSpPr>
        <p:spPr>
          <a:xfrm rot="18012342">
            <a:off x="1217868" y="1805342"/>
            <a:ext cx="914400" cy="76237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 rot="14970251">
            <a:off x="3408888" y="1860850"/>
            <a:ext cx="914400" cy="76237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 rot="15014334">
            <a:off x="7097899" y="1998242"/>
            <a:ext cx="1002374" cy="61889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 rot="15014334">
            <a:off x="5473254" y="1887806"/>
            <a:ext cx="1002374" cy="78395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 rot="15014334">
            <a:off x="4396955" y="1949251"/>
            <a:ext cx="1118852" cy="71479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Picture 2" descr="http://www.edu.cap.ru/home/4569/1%20deti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7544" y="641114"/>
            <a:ext cx="8424516" cy="5026154"/>
          </a:xfrm>
          <a:prstGeom prst="rect">
            <a:avLst/>
          </a:prstGeom>
          <a:noFill/>
        </p:spPr>
      </p:pic>
      <p:sp>
        <p:nvSpPr>
          <p:cNvPr id="11" name="Прямоугольник 10"/>
          <p:cNvSpPr/>
          <p:nvPr/>
        </p:nvSpPr>
        <p:spPr>
          <a:xfrm>
            <a:off x="2051720" y="4995952"/>
            <a:ext cx="864096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13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</a:t>
            </a:r>
            <a:endParaRPr lang="ru-RU" sz="138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2999613" y="4995952"/>
            <a:ext cx="864096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13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+</a:t>
            </a:r>
            <a:endParaRPr lang="ru-RU" sz="138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3998842" y="4995952"/>
            <a:ext cx="864096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138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4</a:t>
            </a:r>
            <a:endParaRPr lang="ru-RU" sz="138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049824" y="5023661"/>
            <a:ext cx="864096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13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=</a:t>
            </a:r>
            <a:endParaRPr lang="ru-RU" sz="138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6080739" y="4995952"/>
            <a:ext cx="864096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13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5</a:t>
            </a:r>
            <a:endParaRPr lang="ru-RU" sz="138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0002" y="0"/>
            <a:ext cx="89973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Склади задачу за малюнком</a:t>
            </a:r>
            <a:endParaRPr lang="ru-RU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72530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Irina\Desktop\vector-green-landscape-with-butterfly-and-rainbow_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9720" cy="6858000"/>
          </a:xfrm>
          <a:prstGeom prst="rect">
            <a:avLst/>
          </a:prstGeom>
          <a:noFill/>
        </p:spPr>
      </p:pic>
      <p:sp>
        <p:nvSpPr>
          <p:cNvPr id="5" name="Прямоугольник 4"/>
          <p:cNvSpPr/>
          <p:nvPr/>
        </p:nvSpPr>
        <p:spPr>
          <a:xfrm>
            <a:off x="611560" y="0"/>
            <a:ext cx="7983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Скільки метеликів у лузі?</a:t>
            </a:r>
            <a:endParaRPr lang="ru-RU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43436" y="3759423"/>
            <a:ext cx="5421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</a:t>
            </a:r>
            <a:endParaRPr lang="ru-RU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300932" y="3286366"/>
            <a:ext cx="5421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5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2</a:t>
            </a:r>
            <a:endParaRPr lang="ru-RU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959783" y="3573016"/>
            <a:ext cx="5421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5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3</a:t>
            </a:r>
            <a:endParaRPr lang="ru-RU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491880" y="5157192"/>
            <a:ext cx="5421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5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4</a:t>
            </a:r>
            <a:endParaRPr lang="ru-RU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804248" y="4496346"/>
            <a:ext cx="5421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5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5</a:t>
            </a:r>
            <a:endParaRPr lang="ru-RU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10" name="Picture 2" descr="C:\Users\Irina\Desktop\ca2bdd92dc3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89495" y="2370074"/>
            <a:ext cx="2117849" cy="211784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img0.liveinternet.ru/images/attach/c/7/95/168/95168952_cifryichisla5_6_Page_16_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0000" t="56814" r="8864" b="31574"/>
          <a:stretch/>
        </p:blipFill>
        <p:spPr bwMode="auto">
          <a:xfrm>
            <a:off x="611560" y="1791041"/>
            <a:ext cx="7739042" cy="27768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691680" y="4529637"/>
            <a:ext cx="864096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13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5</a:t>
            </a:r>
            <a:endParaRPr lang="ru-RU" sz="138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771800" y="4518873"/>
            <a:ext cx="864096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13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</a:t>
            </a:r>
            <a:endParaRPr lang="ru-RU" sz="138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923928" y="4549673"/>
            <a:ext cx="864096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13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3</a:t>
            </a:r>
            <a:endParaRPr lang="ru-RU" sz="138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133675" y="4518872"/>
            <a:ext cx="864096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13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=</a:t>
            </a:r>
            <a:endParaRPr lang="ru-RU" sz="138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228184" y="4524253"/>
            <a:ext cx="864096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13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2</a:t>
            </a:r>
            <a:endParaRPr lang="ru-RU" sz="138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3340" y="0"/>
            <a:ext cx="89973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Склади задачу за малюнком</a:t>
            </a:r>
            <a:endParaRPr lang="ru-RU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81934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923928" y="4885790"/>
            <a:ext cx="864096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13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</a:t>
            </a:r>
            <a:endParaRPr lang="ru-RU" sz="138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699792" y="4995952"/>
            <a:ext cx="864096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13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+</a:t>
            </a:r>
            <a:endParaRPr lang="ru-RU" sz="138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475656" y="4869160"/>
            <a:ext cx="864096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13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4</a:t>
            </a:r>
            <a:endParaRPr lang="ru-RU" sz="138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148064" y="4995952"/>
            <a:ext cx="864096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13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=</a:t>
            </a:r>
            <a:endParaRPr lang="ru-RU" sz="138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228184" y="4885789"/>
            <a:ext cx="864096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13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5</a:t>
            </a:r>
            <a:endParaRPr lang="ru-RU" sz="138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2051" name="Picture 3" descr="C:\Users\Fialka\Desktop\Рисунок2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23" y="620688"/>
            <a:ext cx="8715953" cy="48965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73340" y="-158626"/>
            <a:ext cx="89973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Склади задачу за малюнком</a:t>
            </a:r>
            <a:endParaRPr lang="ru-RU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5653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playcast.ru/uploads/2015/01/18/1166071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692696"/>
            <a:ext cx="6532006" cy="511256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3024868" y="0"/>
            <a:ext cx="32688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Порівняй!</a:t>
            </a:r>
            <a:endParaRPr lang="ru-RU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658142" y="4800631"/>
            <a:ext cx="1082349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uk-UA" sz="138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</a:t>
            </a:r>
            <a:endParaRPr lang="ru-RU" sz="13800" b="1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C000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890392" y="4941168"/>
            <a:ext cx="1066318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&lt;</a:t>
            </a:r>
            <a:endParaRPr lang="ru-RU" sz="13800" b="1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C000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193401" y="4810665"/>
            <a:ext cx="1082348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uk-UA" sz="138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5</a:t>
            </a:r>
            <a:endParaRPr lang="ru-RU" sz="13800" b="1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C000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3195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361696" y="0"/>
            <a:ext cx="44694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Склад числа 5</a:t>
            </a:r>
            <a:endParaRPr lang="ru-RU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2050" name="Picture 2" descr="http://kid-info.ru/wp-content/uploads/2012/10/sostav-chisla-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736"/>
            <a:ext cx="9144000" cy="5400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62653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123728" y="908720"/>
            <a:ext cx="624644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err="1"/>
              <a:t>П'ять</a:t>
            </a:r>
            <a:r>
              <a:rPr lang="ru-RU" sz="3200" dirty="0"/>
              <a:t> </a:t>
            </a:r>
            <a:r>
              <a:rPr lang="ru-RU" sz="3200" dirty="0" err="1"/>
              <a:t>фломастерів</a:t>
            </a:r>
            <a:r>
              <a:rPr lang="ru-RU" sz="3200" dirty="0"/>
              <a:t> у </a:t>
            </a:r>
            <a:r>
              <a:rPr lang="ru-RU" sz="3200" dirty="0" err="1"/>
              <a:t>Жені</a:t>
            </a:r>
            <a:r>
              <a:rPr lang="ru-RU" sz="3200" dirty="0"/>
              <a:t>, </a:t>
            </a:r>
            <a:br>
              <a:rPr lang="ru-RU" sz="3200" dirty="0"/>
            </a:br>
            <a:r>
              <a:rPr lang="ru-RU" sz="3200" dirty="0"/>
              <a:t>Взяв </a:t>
            </a:r>
            <a:r>
              <a:rPr lang="ru-RU" sz="3200" dirty="0" err="1"/>
              <a:t>він</a:t>
            </a:r>
            <a:r>
              <a:rPr lang="ru-RU" sz="3200" dirty="0"/>
              <a:t> </a:t>
            </a:r>
            <a:r>
              <a:rPr lang="ru-RU" sz="3200" dirty="0" err="1"/>
              <a:t>жовтий</a:t>
            </a:r>
            <a:r>
              <a:rPr lang="ru-RU" sz="3200" dirty="0"/>
              <a:t> і </a:t>
            </a:r>
            <a:r>
              <a:rPr lang="ru-RU" sz="3200" dirty="0" err="1"/>
              <a:t>зелений</a:t>
            </a:r>
            <a:r>
              <a:rPr lang="ru-RU" sz="3200" dirty="0"/>
              <a:t>. </a:t>
            </a:r>
            <a:br>
              <a:rPr lang="ru-RU" sz="3200" dirty="0"/>
            </a:br>
            <a:r>
              <a:rPr lang="ru-RU" sz="3200" dirty="0"/>
              <a:t>А </a:t>
            </a:r>
            <a:r>
              <a:rPr lang="ru-RU" sz="3200" dirty="0" err="1"/>
              <a:t>вкоробці</a:t>
            </a:r>
            <a:r>
              <a:rPr lang="ru-RU" sz="3200" dirty="0"/>
              <a:t> на </a:t>
            </a:r>
            <a:r>
              <a:rPr lang="ru-RU" sz="3200" dirty="0" err="1"/>
              <a:t>столі</a:t>
            </a:r>
            <a:r>
              <a:rPr lang="ru-RU" sz="3200" dirty="0"/>
              <a:t/>
            </a:r>
            <a:br>
              <a:rPr lang="ru-RU" sz="3200" dirty="0"/>
            </a:br>
            <a:r>
              <a:rPr lang="ru-RU" sz="3200" dirty="0" err="1"/>
              <a:t>Залишилось</a:t>
            </a:r>
            <a:r>
              <a:rPr lang="ru-RU" sz="3200" dirty="0"/>
              <a:t> </a:t>
            </a:r>
            <a:r>
              <a:rPr lang="ru-RU" sz="3200" dirty="0" err="1"/>
              <a:t>тільки</a:t>
            </a:r>
            <a:r>
              <a:rPr lang="ru-RU" sz="3200" dirty="0"/>
              <a:t>...</a:t>
            </a:r>
          </a:p>
        </p:txBody>
      </p:sp>
      <p:sp>
        <p:nvSpPr>
          <p:cNvPr id="11" name="Прямоугольник 10"/>
          <p:cNvSpPr/>
          <p:nvPr/>
        </p:nvSpPr>
        <p:spPr>
          <a:xfrm rot="2829436">
            <a:off x="7348684" y="3025828"/>
            <a:ext cx="82675" cy="10459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 rot="1850820">
            <a:off x="6530612" y="2619718"/>
            <a:ext cx="719350" cy="10863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971600" y="2580192"/>
            <a:ext cx="657641" cy="55944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http://s017.radikal.ru/i408/1201/89/3dac6d08ab8b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9850"/>
          <a:stretch/>
        </p:blipFill>
        <p:spPr bwMode="auto">
          <a:xfrm rot="1814829">
            <a:off x="6579597" y="2254869"/>
            <a:ext cx="1620847" cy="192041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3329515" y="-21449"/>
            <a:ext cx="24849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Задача </a:t>
            </a:r>
            <a:endParaRPr lang="ru-RU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1029" name="Picture 5" descr="https://encrypted-tbn1.gstatic.com/images?q=tbn:ANd9GcRM5pmHbIfvy3zaSDewjuAopHfCrng-RV4uYKUWb2jNB8t0SB6Bx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39771"/>
            <a:ext cx="1552575" cy="29432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угольник 11"/>
          <p:cNvSpPr/>
          <p:nvPr/>
        </p:nvSpPr>
        <p:spPr>
          <a:xfrm>
            <a:off x="2045489" y="4293096"/>
            <a:ext cx="864096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13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5</a:t>
            </a:r>
            <a:endParaRPr lang="ru-RU" sz="138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2909585" y="4145879"/>
            <a:ext cx="864096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13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</a:t>
            </a:r>
            <a:endParaRPr lang="ru-RU" sz="138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734837" y="4293096"/>
            <a:ext cx="864096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13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2</a:t>
            </a:r>
            <a:endParaRPr lang="ru-RU" sz="138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4814900" y="4293096"/>
            <a:ext cx="864096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13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=</a:t>
            </a:r>
            <a:endParaRPr lang="ru-RU" sz="138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9" name="Прямоугольник 8"/>
          <p:cNvSpPr/>
          <p:nvPr/>
        </p:nvSpPr>
        <p:spPr>
          <a:xfrm rot="1972366">
            <a:off x="6520589" y="2643042"/>
            <a:ext cx="535426" cy="10299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5774194" y="4295017"/>
            <a:ext cx="864096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13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3</a:t>
            </a:r>
            <a:endParaRPr lang="ru-RU" sz="138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18" name="Picture 2" descr="http://s017.radikal.ru/i408/1201/89/3dac6d08ab8b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9850" r="45732"/>
          <a:stretch/>
        </p:blipFill>
        <p:spPr bwMode="auto">
          <a:xfrm rot="1814829">
            <a:off x="6651527" y="1975374"/>
            <a:ext cx="564185" cy="192041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27377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  <p:bldP spid="12" grpId="0"/>
      <p:bldP spid="13" grpId="0"/>
      <p:bldP spid="14" grpId="0"/>
      <p:bldP spid="15" grpId="0"/>
      <p:bldP spid="9" grpId="0" animBg="1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408398" y="905495"/>
            <a:ext cx="432721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dirty="0"/>
              <a:t>Три </a:t>
            </a:r>
            <a:r>
              <a:rPr lang="ru-RU" sz="3200" dirty="0" err="1"/>
              <a:t>сови</a:t>
            </a:r>
            <a:r>
              <a:rPr lang="ru-RU" sz="3200" dirty="0"/>
              <a:t> і два </a:t>
            </a:r>
            <a:r>
              <a:rPr lang="ru-RU" sz="3200" dirty="0" err="1" smtClean="0"/>
              <a:t>сичі</a:t>
            </a:r>
            <a:r>
              <a:rPr lang="ru-RU" sz="3200" dirty="0" smtClean="0"/>
              <a:t>.</a:t>
            </a:r>
          </a:p>
          <a:p>
            <a:pPr algn="ctr"/>
            <a:r>
              <a:rPr lang="ru-RU" sz="3200" dirty="0" err="1" smtClean="0"/>
              <a:t>Скільки</a:t>
            </a:r>
            <a:r>
              <a:rPr lang="ru-RU" sz="3200" dirty="0" smtClean="0"/>
              <a:t> </a:t>
            </a:r>
            <a:r>
              <a:rPr lang="ru-RU" sz="3200" dirty="0" err="1"/>
              <a:t>всіх</a:t>
            </a:r>
            <a:r>
              <a:rPr lang="ru-RU" sz="3200" dirty="0"/>
              <a:t> </a:t>
            </a:r>
            <a:r>
              <a:rPr lang="ru-RU" sz="3200" dirty="0" err="1"/>
              <a:t>їх</a:t>
            </a:r>
            <a:r>
              <a:rPr lang="ru-RU" sz="3200" dirty="0"/>
              <a:t> – </a:t>
            </a:r>
            <a:r>
              <a:rPr lang="ru-RU" sz="3200" dirty="0" err="1"/>
              <a:t>полічи</a:t>
            </a:r>
            <a:r>
              <a:rPr lang="ru-RU" sz="3200" dirty="0"/>
              <a:t>?</a:t>
            </a:r>
          </a:p>
        </p:txBody>
      </p:sp>
      <p:pic>
        <p:nvPicPr>
          <p:cNvPr id="6" name="Picture 2" descr="http://allday2.com/upl/posts/2014-08/1409168022_owls-5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947011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allday2.com/upl/posts/2014-08/1409168022_owls-5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623" y="1950882"/>
            <a:ext cx="2080489" cy="208048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C:\Users\Fialka\Desktop\777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127" y="3542818"/>
            <a:ext cx="2007442" cy="19271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Прямоугольник 16"/>
          <p:cNvSpPr/>
          <p:nvPr/>
        </p:nvSpPr>
        <p:spPr>
          <a:xfrm>
            <a:off x="3329515" y="-21449"/>
            <a:ext cx="24849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Задача </a:t>
            </a:r>
            <a:endParaRPr lang="ru-RU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18" name="Picture 2" descr="http://allday2.com/upl/posts/2014-08/1409168022_owls-5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391" y="1950882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Прямоугольник 18"/>
          <p:cNvSpPr/>
          <p:nvPr/>
        </p:nvSpPr>
        <p:spPr>
          <a:xfrm>
            <a:off x="1979712" y="4995952"/>
            <a:ext cx="864096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13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3</a:t>
            </a:r>
            <a:endParaRPr lang="ru-RU" sz="138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20" name="Picture 15" descr="C:\Users\Fialka\Desktop\777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591" y="3501008"/>
            <a:ext cx="2025225" cy="19442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Прямоугольник 20"/>
          <p:cNvSpPr/>
          <p:nvPr/>
        </p:nvSpPr>
        <p:spPr>
          <a:xfrm>
            <a:off x="3131840" y="5011517"/>
            <a:ext cx="864096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13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+</a:t>
            </a:r>
            <a:endParaRPr lang="ru-RU" sz="138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4139955" y="5009596"/>
            <a:ext cx="864096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13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2</a:t>
            </a:r>
            <a:endParaRPr lang="ru-RU" sz="138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5148064" y="5013438"/>
            <a:ext cx="864096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13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=</a:t>
            </a:r>
            <a:endParaRPr lang="ru-RU" sz="138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6192180" y="4995952"/>
            <a:ext cx="864096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13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5</a:t>
            </a:r>
            <a:endParaRPr lang="ru-RU" sz="138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4741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2" grpId="0"/>
      <p:bldP spid="23" grpId="0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905494" y="0"/>
            <a:ext cx="733303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Скільки всього фігур? </a:t>
            </a:r>
          </a:p>
          <a:p>
            <a:pPr algn="ctr"/>
            <a:r>
              <a:rPr lang="uk-UA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Яка з них зайва? Чому?</a:t>
            </a:r>
            <a:endParaRPr lang="ru-RU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39553" y="2011822"/>
            <a:ext cx="2160239" cy="323908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6156176" y="4368583"/>
            <a:ext cx="2088232" cy="203792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авнобедренный треугольник 6"/>
          <p:cNvSpPr/>
          <p:nvPr/>
        </p:nvSpPr>
        <p:spPr>
          <a:xfrm>
            <a:off x="6186668" y="2011822"/>
            <a:ext cx="2398364" cy="1921233"/>
          </a:xfrm>
          <a:prstGeom prst="triangl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Ромб 7"/>
          <p:cNvSpPr/>
          <p:nvPr/>
        </p:nvSpPr>
        <p:spPr>
          <a:xfrm>
            <a:off x="3059832" y="2183160"/>
            <a:ext cx="2575905" cy="2397968"/>
          </a:xfrm>
          <a:prstGeom prst="diamond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ый треугольник 8"/>
          <p:cNvSpPr/>
          <p:nvPr/>
        </p:nvSpPr>
        <p:spPr>
          <a:xfrm>
            <a:off x="2957351" y="5046449"/>
            <a:ext cx="3229317" cy="1623628"/>
          </a:xfrm>
          <a:prstGeom prst="rt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014013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Irina\Desktop\mwxNm7UaV6Y_en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787299"/>
            <a:ext cx="7776864" cy="6085834"/>
          </a:xfrm>
          <a:prstGeom prst="rect">
            <a:avLst/>
          </a:prstGeom>
          <a:noFill/>
        </p:spPr>
      </p:pic>
      <p:sp>
        <p:nvSpPr>
          <p:cNvPr id="2" name="Прямоугольник 1"/>
          <p:cNvSpPr/>
          <p:nvPr/>
        </p:nvSpPr>
        <p:spPr>
          <a:xfrm>
            <a:off x="32110" y="52"/>
            <a:ext cx="907979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48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Котру годину показує годинник?</a:t>
            </a:r>
            <a:endParaRPr lang="ru-RU" sz="48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9651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rina\Desktop\0f6d6781b009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6F8F7"/>
              </a:clrFrom>
              <a:clrTo>
                <a:srgbClr val="F6F8F7">
                  <a:alpha val="0"/>
                </a:srgbClr>
              </a:clrTo>
            </a:clrChange>
          </a:blip>
          <a:srcRect l="3182" r="3485"/>
          <a:stretch/>
        </p:blipFill>
        <p:spPr bwMode="auto">
          <a:xfrm>
            <a:off x="0" y="1196753"/>
            <a:ext cx="9143999" cy="4896544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>
          <a:xfrm>
            <a:off x="969699" y="0"/>
            <a:ext cx="72046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5400" b="1" cap="none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Знайди</a:t>
            </a:r>
            <a:r>
              <a:rPr lang="ru-RU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5 в</a:t>
            </a:r>
            <a:r>
              <a:rPr lang="uk-UA" sz="5400" b="1" cap="none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ідмінностей</a:t>
            </a:r>
            <a:endParaRPr lang="ru-RU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6" name="Picture 2" descr="C:\Users\Irina\Desktop\Рисунок1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34098" y="4869160"/>
            <a:ext cx="1377453" cy="202006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pochclass.ucoz.ru/avatar/recomendacii/aHR0cDovL2xtaS1zY2hvb2wucnUvaW1hZ2UvbmV3cy9jMjA5MT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31639" y="1340768"/>
            <a:ext cx="5453817" cy="4489188"/>
          </a:xfrm>
          <a:prstGeom prst="rect">
            <a:avLst/>
          </a:prstGeom>
          <a:noFill/>
        </p:spPr>
      </p:pic>
      <p:sp>
        <p:nvSpPr>
          <p:cNvPr id="5" name="Прямоугольник 4"/>
          <p:cNvSpPr/>
          <p:nvPr/>
        </p:nvSpPr>
        <p:spPr>
          <a:xfrm>
            <a:off x="1691680" y="0"/>
            <a:ext cx="576064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6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Назви цифри</a:t>
            </a:r>
            <a:endParaRPr lang="ru-RU" sz="60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079612" y="5953635"/>
            <a:ext cx="69847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err="1" smtClean="0"/>
              <a:t>Після</a:t>
            </a:r>
            <a:r>
              <a:rPr lang="ru-RU" sz="3200" dirty="0" smtClean="0"/>
              <a:t> </a:t>
            </a:r>
            <a:r>
              <a:rPr lang="ru-RU" sz="3200" dirty="0" err="1" smtClean="0"/>
              <a:t>якої</a:t>
            </a:r>
            <a:r>
              <a:rPr lang="ru-RU" sz="3200" dirty="0" smtClean="0"/>
              <a:t> </a:t>
            </a:r>
            <a:r>
              <a:rPr lang="ru-RU" sz="3200" dirty="0" err="1" smtClean="0"/>
              <a:t>цифри</a:t>
            </a:r>
            <a:r>
              <a:rPr lang="ru-RU" sz="3200" dirty="0" smtClean="0"/>
              <a:t> </a:t>
            </a:r>
            <a:r>
              <a:rPr lang="ru-RU" sz="3200" dirty="0" err="1" smtClean="0"/>
              <a:t>стоїть</a:t>
            </a:r>
            <a:r>
              <a:rPr lang="ru-RU" sz="3200" dirty="0" smtClean="0"/>
              <a:t> цифра 5?</a:t>
            </a:r>
            <a:endParaRPr lang="ru-RU" sz="3200" dirty="0"/>
          </a:p>
        </p:txBody>
      </p:sp>
      <p:pic>
        <p:nvPicPr>
          <p:cNvPr id="7" name="Picture 10" descr="http://www.stihi.ru/pics/2010/07/18/5149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885384" y="4647367"/>
            <a:ext cx="2358008" cy="22106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17383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Irina\Desktop\Наказ Конкурс цифрових ресурсів\Числа 1-10\92561411_e0f045ec078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2751"/>
          <a:stretch>
            <a:fillRect/>
          </a:stretch>
        </p:blipFill>
        <p:spPr bwMode="auto">
          <a:xfrm>
            <a:off x="0" y="548680"/>
            <a:ext cx="9191746" cy="6309320"/>
          </a:xfrm>
          <a:prstGeom prst="rect">
            <a:avLst/>
          </a:prstGeom>
          <a:noFill/>
        </p:spPr>
      </p:pic>
      <p:pic>
        <p:nvPicPr>
          <p:cNvPr id="5" name="Picture 2" descr="C:\Users\Irina\Desktop\Наказ Конкурс цифрових ресурсів\Числа 1-10\92561411_e0f045ec0783.jpg"/>
          <p:cNvPicPr>
            <a:picLocks noChangeAspect="1" noChangeArrowheads="1"/>
          </p:cNvPicPr>
          <p:nvPr/>
        </p:nvPicPr>
        <p:blipFill>
          <a:blip r:embed="rId4" cstate="print"/>
          <a:srcRect t="2751" b="93049"/>
          <a:stretch>
            <a:fillRect/>
          </a:stretch>
        </p:blipFill>
        <p:spPr bwMode="auto">
          <a:xfrm>
            <a:off x="0" y="0"/>
            <a:ext cx="9191746" cy="548680"/>
          </a:xfrm>
          <a:prstGeom prst="rect">
            <a:avLst/>
          </a:prstGeom>
          <a:noFill/>
        </p:spPr>
      </p:pic>
      <p:sp>
        <p:nvSpPr>
          <p:cNvPr id="6" name="Прямоугольник 5"/>
          <p:cNvSpPr/>
          <p:nvPr/>
        </p:nvSpPr>
        <p:spPr>
          <a:xfrm>
            <a:off x="539552" y="0"/>
            <a:ext cx="80060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Чого на малюнку 3? 4? 5?</a:t>
            </a:r>
            <a:endParaRPr lang="ru-RU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267744" y="6040015"/>
            <a:ext cx="51148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/>
              <a:t>У </a:t>
            </a:r>
            <a:r>
              <a:rPr lang="ru-RU" sz="3200" dirty="0" err="1"/>
              <a:t>якому</a:t>
            </a:r>
            <a:r>
              <a:rPr lang="ru-RU" sz="3200" dirty="0"/>
              <a:t> </a:t>
            </a:r>
            <a:r>
              <a:rPr lang="ru-RU" sz="3200" dirty="0" err="1"/>
              <a:t>вагоні</a:t>
            </a:r>
            <a:r>
              <a:rPr lang="ru-RU" sz="3200" dirty="0"/>
              <a:t> </a:t>
            </a:r>
            <a:r>
              <a:rPr lang="ru-RU" sz="3200" dirty="0" err="1"/>
              <a:t>їде</a:t>
            </a:r>
            <a:r>
              <a:rPr lang="ru-RU" sz="3200" dirty="0"/>
              <a:t> цифра 5?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rina\Desktop\5-ballons-2_zps16cd5cd7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84168" y="922138"/>
            <a:ext cx="2618127" cy="4790143"/>
          </a:xfrm>
          <a:prstGeom prst="rect">
            <a:avLst/>
          </a:prstGeom>
          <a:noFill/>
        </p:spPr>
      </p:pic>
      <p:pic>
        <p:nvPicPr>
          <p:cNvPr id="1027" name="Picture 3" descr="C:\Users\Irina\Desktop\number05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831226"/>
            <a:ext cx="4218513" cy="3885709"/>
          </a:xfrm>
          <a:prstGeom prst="rect">
            <a:avLst/>
          </a:prstGeom>
          <a:noFill/>
        </p:spPr>
      </p:pic>
      <p:sp>
        <p:nvSpPr>
          <p:cNvPr id="5" name="Прямоугольник 4"/>
          <p:cNvSpPr/>
          <p:nvPr/>
        </p:nvSpPr>
        <p:spPr>
          <a:xfrm>
            <a:off x="808387" y="0"/>
            <a:ext cx="72125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5400" b="1" cap="none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Чого</a:t>
            </a:r>
            <a:r>
              <a:rPr lang="ru-RU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на </a:t>
            </a:r>
            <a:r>
              <a:rPr lang="ru-RU" sz="5400" b="1" cap="none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малюнку</a:t>
            </a:r>
            <a:r>
              <a:rPr 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uk-UA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не</a:t>
            </a:r>
            <a:r>
              <a:rPr lang="ru-RU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5?</a:t>
            </a:r>
            <a:endParaRPr lang="ru-RU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6" name="Picture 8" descr="http://potolok27.ru/img/upload/big/12947272951294727295,6211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31840" y="3789039"/>
            <a:ext cx="4124827" cy="2977897"/>
          </a:xfrm>
          <a:prstGeom prst="rect">
            <a:avLst/>
          </a:prstGeom>
          <a:noFill/>
        </p:spPr>
      </p:pic>
      <p:pic>
        <p:nvPicPr>
          <p:cNvPr id="7" name="Picture 4" descr="C:\Users\Irina\Desktop\Mushrooms3.png"/>
          <p:cNvPicPr>
            <a:picLocks noChangeAspect="1" noChangeArrowheads="1"/>
          </p:cNvPicPr>
          <p:nvPr/>
        </p:nvPicPr>
        <p:blipFill rotWithShape="1">
          <a:blip r:embed="rId5" cstate="print"/>
          <a:srcRect l="18179"/>
          <a:stretch/>
        </p:blipFill>
        <p:spPr bwMode="auto">
          <a:xfrm>
            <a:off x="-90180" y="4716935"/>
            <a:ext cx="4014108" cy="209208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klass39.ru/wp-content/uploads/2015/10/klass39_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25256"/>
          <a:stretch/>
        </p:blipFill>
        <p:spPr bwMode="auto">
          <a:xfrm>
            <a:off x="0" y="814401"/>
            <a:ext cx="9143999" cy="54229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656712" y="-100000"/>
            <a:ext cx="58626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Порахуй від 5 до </a:t>
            </a:r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</a:t>
            </a:r>
            <a:endParaRPr lang="ru-RU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883692" y="6363925"/>
            <a:ext cx="53765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2800" dirty="0" smtClean="0"/>
              <a:t>Чому розтанув сніговик?</a:t>
            </a:r>
            <a:endParaRPr lang="ru-RU" sz="2800" dirty="0"/>
          </a:p>
        </p:txBody>
      </p:sp>
      <p:pic>
        <p:nvPicPr>
          <p:cNvPr id="3" name="Picture 2" descr="http://mirgif.com/4/1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68344" y="1"/>
            <a:ext cx="1456380" cy="14534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51644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2483768" y="70753"/>
            <a:ext cx="583264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3200" dirty="0" smtClean="0"/>
              <a:t>На будові у пошані</a:t>
            </a:r>
          </a:p>
          <a:p>
            <a:r>
              <a:rPr lang="uk-UA" sz="3200" dirty="0" smtClean="0"/>
              <a:t>Гак міцний на автокрані.</a:t>
            </a:r>
          </a:p>
          <a:p>
            <a:r>
              <a:rPr lang="uk-UA" sz="3200" dirty="0" smtClean="0"/>
              <a:t>Тільки хвостик приладнаєш</a:t>
            </a:r>
          </a:p>
          <a:p>
            <a:r>
              <a:rPr lang="uk-UA" sz="3200" dirty="0" smtClean="0"/>
              <a:t>І п</a:t>
            </a:r>
            <a:r>
              <a:rPr lang="en-US" sz="3200" dirty="0" smtClean="0"/>
              <a:t>’</a:t>
            </a:r>
            <a:r>
              <a:rPr lang="uk-UA" sz="3200" dirty="0" err="1" smtClean="0"/>
              <a:t>ятірку</a:t>
            </a:r>
            <a:r>
              <a:rPr lang="uk-UA" sz="3200" dirty="0" smtClean="0"/>
              <a:t> упізнаєш.</a:t>
            </a:r>
          </a:p>
        </p:txBody>
      </p:sp>
      <p:pic>
        <p:nvPicPr>
          <p:cNvPr id="5" name="Picture 2" descr="C:\Users\Fialka\Desktop\Рисунок1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916832"/>
            <a:ext cx="5663597" cy="444113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вал 5"/>
          <p:cNvSpPr/>
          <p:nvPr/>
        </p:nvSpPr>
        <p:spPr>
          <a:xfrm>
            <a:off x="1907704" y="3789040"/>
            <a:ext cx="792088" cy="79208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907704" y="6273225"/>
            <a:ext cx="60486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/>
              <a:t>- </a:t>
            </a:r>
            <a:r>
              <a:rPr lang="ru-RU" sz="3200" dirty="0" err="1" smtClean="0"/>
              <a:t>Знайди</a:t>
            </a:r>
            <a:r>
              <a:rPr lang="ru-RU" sz="3200" dirty="0" smtClean="0"/>
              <a:t> цифру 5 на </a:t>
            </a:r>
            <a:r>
              <a:rPr lang="ru-RU" sz="3200" dirty="0" err="1" smtClean="0"/>
              <a:t>малюнку</a:t>
            </a:r>
            <a:r>
              <a:rPr lang="ru-RU" sz="3200" dirty="0" smtClean="0"/>
              <a:t>.</a:t>
            </a:r>
            <a:endParaRPr lang="ru-RU" sz="3200" dirty="0"/>
          </a:p>
        </p:txBody>
      </p:sp>
    </p:spTree>
    <p:extLst>
      <p:ext uri="{BB962C8B-B14F-4D97-AF65-F5344CB8AC3E}">
        <p14:creationId xmlns="" xmlns:p14="http://schemas.microsoft.com/office/powerpoint/2010/main" val="280078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6" descr="http://img-fotki.yandex.ru/get/6602/23869276.73/0_941e4_78ccfaea_X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12776"/>
            <a:ext cx="2749863" cy="2749863"/>
          </a:xfrm>
          <a:prstGeom prst="rect">
            <a:avLst/>
          </a:prstGeom>
          <a:noFill/>
        </p:spPr>
      </p:pic>
      <p:pic>
        <p:nvPicPr>
          <p:cNvPr id="5" name="Picture 16" descr="http://img-fotki.yandex.ru/get/6602/23869276.73/0_941e4_78ccfaea_X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6040" y="3861048"/>
            <a:ext cx="2749863" cy="2749863"/>
          </a:xfrm>
          <a:prstGeom prst="rect">
            <a:avLst/>
          </a:prstGeom>
          <a:noFill/>
        </p:spPr>
      </p:pic>
      <p:pic>
        <p:nvPicPr>
          <p:cNvPr id="6" name="Picture 16" descr="http://img-fotki.yandex.ru/get/6602/23869276.73/0_941e4_78ccfaea_X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48" y="1444677"/>
            <a:ext cx="2749863" cy="2749863"/>
          </a:xfrm>
          <a:prstGeom prst="rect">
            <a:avLst/>
          </a:prstGeom>
          <a:noFill/>
        </p:spPr>
      </p:pic>
      <p:pic>
        <p:nvPicPr>
          <p:cNvPr id="7" name="Picture 16" descr="http://img-fotki.yandex.ru/get/6602/23869276.73/0_941e4_78ccfaea_X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57934" y="1459988"/>
            <a:ext cx="2749863" cy="2749863"/>
          </a:xfrm>
          <a:prstGeom prst="rect">
            <a:avLst/>
          </a:prstGeom>
          <a:noFill/>
        </p:spPr>
      </p:pic>
      <p:sp>
        <p:nvSpPr>
          <p:cNvPr id="8" name="Прямоугольник 7"/>
          <p:cNvSpPr/>
          <p:nvPr/>
        </p:nvSpPr>
        <p:spPr>
          <a:xfrm>
            <a:off x="-108520" y="30171"/>
            <a:ext cx="967633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Скільки потрібно додати до 5?</a:t>
            </a:r>
            <a:endParaRPr lang="ru-RU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9" name="Picture 16" descr="http://img-fotki.yandex.ru/get/6602/23869276.73/0_941e4_78ccfaea_X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3879985"/>
            <a:ext cx="2749863" cy="27498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27854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4" descr="http://t2.ftcdn.net/jpg/00/13/83/69/400_F_13836943_efrBQHT0R7stja8paufmn7Au57lhS9qw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300191" y="1124744"/>
            <a:ext cx="2423939" cy="2531529"/>
          </a:xfrm>
          <a:prstGeom prst="rect">
            <a:avLst/>
          </a:prstGeom>
          <a:noFill/>
        </p:spPr>
      </p:pic>
      <p:pic>
        <p:nvPicPr>
          <p:cNvPr id="8" name="Picture 14" descr="http://t2.ftcdn.net/jpg/00/13/83/69/400_F_13836943_efrBQHT0R7stja8paufmn7Au57lhS9qw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34207" y="1124743"/>
            <a:ext cx="2423939" cy="2531529"/>
          </a:xfrm>
          <a:prstGeom prst="rect">
            <a:avLst/>
          </a:prstGeom>
          <a:noFill/>
        </p:spPr>
      </p:pic>
      <p:pic>
        <p:nvPicPr>
          <p:cNvPr id="11" name="Picture 14" descr="http://t2.ftcdn.net/jpg/00/13/83/69/400_F_13836943_efrBQHT0R7stja8paufmn7Au57lhS9qw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60032" y="3990530"/>
            <a:ext cx="2423939" cy="2531529"/>
          </a:xfrm>
          <a:prstGeom prst="rect">
            <a:avLst/>
          </a:prstGeom>
          <a:noFill/>
        </p:spPr>
      </p:pic>
      <p:pic>
        <p:nvPicPr>
          <p:cNvPr id="12" name="Picture 14" descr="http://t2.ftcdn.net/jpg/00/13/83/69/400_F_13836943_efrBQHT0R7stja8paufmn7Au57lhS9qw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1560" y="980728"/>
            <a:ext cx="2423939" cy="2531529"/>
          </a:xfrm>
          <a:prstGeom prst="rect">
            <a:avLst/>
          </a:prstGeom>
          <a:noFill/>
        </p:spPr>
      </p:pic>
      <p:pic>
        <p:nvPicPr>
          <p:cNvPr id="13" name="Picture 14" descr="http://t2.ftcdn.net/jpg/00/13/83/69/400_F_13836943_efrBQHT0R7stja8paufmn7Au57lhS9qw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29659" y="3933056"/>
            <a:ext cx="2423939" cy="2531529"/>
          </a:xfrm>
          <a:prstGeom prst="rect">
            <a:avLst/>
          </a:prstGeom>
          <a:noFill/>
        </p:spPr>
      </p:pic>
      <p:sp>
        <p:nvSpPr>
          <p:cNvPr id="14" name="Прямоугольник 13"/>
          <p:cNvSpPr/>
          <p:nvPr/>
        </p:nvSpPr>
        <p:spPr>
          <a:xfrm>
            <a:off x="0" y="30171"/>
            <a:ext cx="95678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uk-UA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Скільки потрібно додати до 5?</a:t>
            </a:r>
            <a:endParaRPr lang="ru-RU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1268</TotalTime>
  <Words>352</Words>
  <Application>Microsoft Office PowerPoint</Application>
  <PresentationFormat>Экран (4:3)</PresentationFormat>
  <Paragraphs>131</Paragraphs>
  <Slides>28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29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Скільки всього машин? Яка з них їде направо, яка наліво? Яка машина їде до тебе, а які від тебе?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Irina</dc:creator>
  <cp:lastModifiedBy>Вадим</cp:lastModifiedBy>
  <cp:revision>120</cp:revision>
  <dcterms:created xsi:type="dcterms:W3CDTF">2014-02-18T19:39:20Z</dcterms:created>
  <dcterms:modified xsi:type="dcterms:W3CDTF">2016-10-06T15:40:04Z</dcterms:modified>
</cp:coreProperties>
</file>